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7"/>
  </p:notesMasterIdLst>
  <p:sldIdLst>
    <p:sldId id="256" r:id="rId2"/>
    <p:sldId id="257" r:id="rId3"/>
    <p:sldId id="258" r:id="rId4"/>
    <p:sldId id="267" r:id="rId5"/>
    <p:sldId id="259" r:id="rId6"/>
    <p:sldId id="268" r:id="rId7"/>
    <p:sldId id="260" r:id="rId8"/>
    <p:sldId id="261" r:id="rId9"/>
    <p:sldId id="269" r:id="rId10"/>
    <p:sldId id="271" r:id="rId11"/>
    <p:sldId id="262" r:id="rId12"/>
    <p:sldId id="270" r:id="rId13"/>
    <p:sldId id="263" r:id="rId14"/>
    <p:sldId id="264" r:id="rId15"/>
    <p:sldId id="266" r:id="rId16"/>
  </p:sldIdLst>
  <p:sldSz cx="14630400" cy="8229600"/>
  <p:notesSz cx="8229600" cy="14630400"/>
  <p:embeddedFontLst>
    <p:embeddedFont>
      <p:font typeface="Bahnschrift Condensed" panose="020B0502040204020203" pitchFamily="34" charset="0"/>
      <p:regular r:id="rId18"/>
      <p:bold r:id="rId19"/>
    </p:embeddedFont>
    <p:embeddedFont>
      <p:font typeface="Calibri" panose="020F0502020204030204" pitchFamily="34" charset="0"/>
      <p:regular r:id="rId20"/>
      <p:bold r:id="rId21"/>
      <p:italic r:id="rId22"/>
      <p:boldItalic r:id="rId23"/>
    </p:embeddedFont>
    <p:embeddedFont>
      <p:font typeface="Cambria" panose="02040503050406030204" pitchFamily="18" charset="0"/>
      <p:regular r:id="rId24"/>
      <p:bold r:id="rId25"/>
      <p:italic r:id="rId26"/>
      <p:boldItalic r:id="rId27"/>
    </p:embeddedFont>
    <p:embeddedFont>
      <p:font typeface="Mongolian Baiti" panose="03000500000000000000" pitchFamily="66" charset="0"/>
      <p:regular r:id="rId28"/>
    </p:embeddedFont>
    <p:embeddedFont>
      <p:font typeface="Monotype Corsiva" panose="03010101010201010101" pitchFamily="66" charset="0"/>
      <p:italic r:id="rId29"/>
    </p:embeddedFont>
    <p:embeddedFont>
      <p:font typeface="Nunito Semi Bold" pitchFamily="2" charset="0"/>
      <p:regular r:id="rId30"/>
    </p:embeddedFont>
    <p:embeddedFont>
      <p:font typeface="PT Sans" panose="020B0503020203020204" pitchFamily="3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9F0"/>
    <a:srgbClr val="515A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76" d="100"/>
          <a:sy n="76" d="100"/>
        </p:scale>
        <p:origin x="528" y="120"/>
      </p:cViewPr>
      <p:guideLst>
        <p:guide orient="horz" pos="2592"/>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font" Target="fonts/font1.fntdata" /><Relationship Id="rId26" Type="http://schemas.openxmlformats.org/officeDocument/2006/relationships/font" Target="fonts/font9.fntdata" /><Relationship Id="rId3" Type="http://schemas.openxmlformats.org/officeDocument/2006/relationships/slide" Target="slides/slide2.xml" /><Relationship Id="rId21" Type="http://schemas.openxmlformats.org/officeDocument/2006/relationships/font" Target="fonts/font4.fntdata" /><Relationship Id="rId34" Type="http://schemas.openxmlformats.org/officeDocument/2006/relationships/theme" Target="theme/theme1.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notesMaster" Target="notesMasters/notesMaster1.xml" /><Relationship Id="rId25" Type="http://schemas.openxmlformats.org/officeDocument/2006/relationships/font" Target="fonts/font8.fntdata" /><Relationship Id="rId33" Type="http://schemas.openxmlformats.org/officeDocument/2006/relationships/viewProps" Target="viewProp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font" Target="fonts/font3.fntdata" /><Relationship Id="rId29" Type="http://schemas.openxmlformats.org/officeDocument/2006/relationships/font" Target="fonts/font12.fntdata"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font" Target="fonts/font7.fntdata" /><Relationship Id="rId32" Type="http://schemas.openxmlformats.org/officeDocument/2006/relationships/presProps" Target="pres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font" Target="fonts/font6.fntdata" /><Relationship Id="rId28" Type="http://schemas.openxmlformats.org/officeDocument/2006/relationships/font" Target="fonts/font11.fntdata" /><Relationship Id="rId10" Type="http://schemas.openxmlformats.org/officeDocument/2006/relationships/slide" Target="slides/slide9.xml" /><Relationship Id="rId19" Type="http://schemas.openxmlformats.org/officeDocument/2006/relationships/font" Target="fonts/font2.fntdata" /><Relationship Id="rId31" Type="http://schemas.openxmlformats.org/officeDocument/2006/relationships/font" Target="fonts/font14.fntdata"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font" Target="fonts/font5.fntdata" /><Relationship Id="rId27" Type="http://schemas.openxmlformats.org/officeDocument/2006/relationships/font" Target="fonts/font10.fntdata" /><Relationship Id="rId30" Type="http://schemas.openxmlformats.org/officeDocument/2006/relationships/font" Target="fonts/font13.fntdata" /><Relationship Id="rId35" Type="http://schemas.openxmlformats.org/officeDocument/2006/relationships/tableStyles" Target="tableStyle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565525" cy="7318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660900" y="0"/>
            <a:ext cx="3567113" cy="731838"/>
          </a:xfrm>
          <a:prstGeom prst="rect">
            <a:avLst/>
          </a:prstGeom>
        </p:spPr>
        <p:txBody>
          <a:bodyPr vert="horz" lIns="91440" tIns="45720" rIns="91440" bIns="45720" rtlCol="0"/>
          <a:lstStyle>
            <a:lvl1pPr algn="r">
              <a:defRPr sz="1200"/>
            </a:lvl1pPr>
          </a:lstStyle>
          <a:p>
            <a:fld id="{AADDCC9D-9E55-4E6A-8FE5-4125FE27088E}" type="datetimeFigureOut">
              <a:rPr lang="en-US" smtClean="0"/>
              <a:t>12/6/2025</a:t>
            </a:fld>
            <a:endParaRPr lang="en-US"/>
          </a:p>
        </p:txBody>
      </p:sp>
      <p:sp>
        <p:nvSpPr>
          <p:cNvPr id="4" name="Slide Image Placeholder 3"/>
          <p:cNvSpPr>
            <a:spLocks noGrp="1" noRot="1" noChangeAspect="1"/>
          </p:cNvSpPr>
          <p:nvPr>
            <p:ph type="sldImg" idx="2"/>
          </p:nvPr>
        </p:nvSpPr>
        <p:spPr>
          <a:xfrm>
            <a:off x="-762000" y="1096963"/>
            <a:ext cx="9753600" cy="54864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822325" y="6950075"/>
            <a:ext cx="6584950" cy="65833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3896975"/>
            <a:ext cx="3565525" cy="7302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660900" y="13896975"/>
            <a:ext cx="3567113" cy="730250"/>
          </a:xfrm>
          <a:prstGeom prst="rect">
            <a:avLst/>
          </a:prstGeom>
        </p:spPr>
        <p:txBody>
          <a:bodyPr vert="horz" lIns="91440" tIns="45720" rIns="91440" bIns="45720" rtlCol="0" anchor="b"/>
          <a:lstStyle>
            <a:lvl1pPr algn="r">
              <a:defRPr sz="1200"/>
            </a:lvl1pPr>
          </a:lstStyle>
          <a:p>
            <a:fld id="{6DD570F5-958C-42F6-BBE1-BFE0FAE8D48F}" type="slidenum">
              <a:rPr lang="en-US" smtClean="0"/>
              <a:t>‹#›</a:t>
            </a:fld>
            <a:endParaRPr lang="en-US"/>
          </a:p>
        </p:txBody>
      </p:sp>
    </p:spTree>
    <p:extLst>
      <p:ext uri="{BB962C8B-B14F-4D97-AF65-F5344CB8AC3E}">
        <p14:creationId xmlns:p14="http://schemas.microsoft.com/office/powerpoint/2010/main" val="2964714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 /><Relationship Id="rId2" Type="http://schemas.openxmlformats.org/officeDocument/2006/relationships/image" Target="../media/image1.png" /><Relationship Id="rId1" Type="http://schemas.openxmlformats.org/officeDocument/2006/relationships/slideMaster" Target="../slideMasters/slideMaster1.xml" /><Relationship Id="rId4" Type="http://schemas.openxmlformats.org/officeDocument/2006/relationships/image" Target="../media/image2.png"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1.xml" /><Relationship Id="rId1" Type="http://schemas.openxmlformats.org/officeDocument/2006/relationships/slideLayout" Target="../slideLayouts/slideLayout2.xml" /><Relationship Id="rId4" Type="http://schemas.openxmlformats.org/officeDocument/2006/relationships/image" Target="../media/image4.jpeg" /></Relationships>
</file>

<file path=ppt/slides/_rels/slide10.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22.pn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3" Type="http://schemas.openxmlformats.org/officeDocument/2006/relationships/image" Target="../media/image23.png" /><Relationship Id="rId2" Type="http://schemas.openxmlformats.org/officeDocument/2006/relationships/notesSlide" Target="../notesSlides/notesSlide7.xml" /><Relationship Id="rId1" Type="http://schemas.openxmlformats.org/officeDocument/2006/relationships/slideLayout" Target="../slideLayouts/slideLayout2.xml" /><Relationship Id="rId4" Type="http://schemas.openxmlformats.org/officeDocument/2006/relationships/image" Target="../media/image4.jpeg" /></Relationships>
</file>

<file path=ppt/slides/_rels/slide12.xml.rels><?xml version="1.0" encoding="UTF-8" standalone="yes"?>
<Relationships xmlns="http://schemas.openxmlformats.org/package/2006/relationships"><Relationship Id="rId2" Type="http://schemas.openxmlformats.org/officeDocument/2006/relationships/image" Target="../media/image4.jpe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notesSlide" Target="../notesSlides/notesSlide8.xml"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notesSlide" Target="../notesSlides/notesSlide9.xml"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24.jpe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3" Type="http://schemas.openxmlformats.org/officeDocument/2006/relationships/image" Target="../media/image5.jpeg" /><Relationship Id="rId2" Type="http://schemas.openxmlformats.org/officeDocument/2006/relationships/notesSlide" Target="../notesSlides/notesSlide2.xml" /><Relationship Id="rId1" Type="http://schemas.openxmlformats.org/officeDocument/2006/relationships/slideLayout" Target="../slideLayouts/slideLayout2.xml" /><Relationship Id="rId4" Type="http://schemas.openxmlformats.org/officeDocument/2006/relationships/image" Target="../media/image4.jpeg" /></Relationships>
</file>

<file path=ppt/slides/_rels/slide3.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notesSlide" Target="../notesSlides/notesSlide3.xml" /><Relationship Id="rId1" Type="http://schemas.openxmlformats.org/officeDocument/2006/relationships/slideLayout" Target="../slideLayouts/slideLayout2.xml" /><Relationship Id="rId4" Type="http://schemas.openxmlformats.org/officeDocument/2006/relationships/image" Target="../media/image4.jpeg" /></Relationships>
</file>

<file path=ppt/slides/_rels/slide4.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image" Target="../media/image5.jpeg" /><Relationship Id="rId1" Type="http://schemas.openxmlformats.org/officeDocument/2006/relationships/slideLayout" Target="../slideLayouts/slideLayout2.xml" /><Relationship Id="rId4" Type="http://schemas.openxmlformats.org/officeDocument/2006/relationships/image" Target="../media/image4.jpeg" /></Relationships>
</file>

<file path=ppt/slides/_rels/slide5.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notesSlide" Target="../notesSlides/notesSlide4.xml" /><Relationship Id="rId1" Type="http://schemas.openxmlformats.org/officeDocument/2006/relationships/slideLayout" Target="../slideLayouts/slideLayout2.xml" /><Relationship Id="rId4" Type="http://schemas.openxmlformats.org/officeDocument/2006/relationships/image" Target="../media/image4.jpeg" /></Relationships>
</file>

<file path=ppt/slides/_rels/slide6.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9.jpg"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8" Type="http://schemas.openxmlformats.org/officeDocument/2006/relationships/image" Target="../media/image15.svg" /><Relationship Id="rId13" Type="http://schemas.openxmlformats.org/officeDocument/2006/relationships/image" Target="../media/image4.jpeg" /><Relationship Id="rId3" Type="http://schemas.openxmlformats.org/officeDocument/2006/relationships/image" Target="../media/image10.png" /><Relationship Id="rId7" Type="http://schemas.openxmlformats.org/officeDocument/2006/relationships/image" Target="../media/image14.png" /><Relationship Id="rId12" Type="http://schemas.openxmlformats.org/officeDocument/2006/relationships/image" Target="../media/image19.svg" /><Relationship Id="rId2" Type="http://schemas.openxmlformats.org/officeDocument/2006/relationships/notesSlide" Target="../notesSlides/notesSlide5.xml" /><Relationship Id="rId1" Type="http://schemas.openxmlformats.org/officeDocument/2006/relationships/slideLayout" Target="../slideLayouts/slideLayout2.xml" /><Relationship Id="rId6" Type="http://schemas.openxmlformats.org/officeDocument/2006/relationships/image" Target="../media/image13.svg" /><Relationship Id="rId11" Type="http://schemas.openxmlformats.org/officeDocument/2006/relationships/image" Target="../media/image18.png" /><Relationship Id="rId5" Type="http://schemas.openxmlformats.org/officeDocument/2006/relationships/image" Target="../media/image12.png" /><Relationship Id="rId10" Type="http://schemas.openxmlformats.org/officeDocument/2006/relationships/image" Target="../media/image17.svg" /><Relationship Id="rId4" Type="http://schemas.openxmlformats.org/officeDocument/2006/relationships/image" Target="../media/image11.svg" /><Relationship Id="rId9" Type="http://schemas.openxmlformats.org/officeDocument/2006/relationships/image" Target="../media/image16.png" /></Relationships>
</file>

<file path=ppt/slides/_rels/slide8.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notesSlide" Target="../notesSlides/notesSlide6.xml"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image" Target="../media/image20.png" /><Relationship Id="rId1" Type="http://schemas.openxmlformats.org/officeDocument/2006/relationships/slideLayout" Target="../slideLayouts/slideLayout2.xml" /><Relationship Id="rId4" Type="http://schemas.openxmlformats.org/officeDocument/2006/relationships/image" Target="../media/image4.jpeg" /></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2511385"/>
            <a:ext cx="7468553" cy="1408033"/>
          </a:xfrm>
          <a:prstGeom prst="rect">
            <a:avLst/>
          </a:prstGeom>
          <a:noFill/>
          <a:ln/>
        </p:spPr>
        <p:txBody>
          <a:bodyPr wrap="square" lIns="0" tIns="0" rIns="0" bIns="0" rtlCol="0" anchor="t"/>
          <a:lstStyle/>
          <a:p>
            <a:pPr marL="0" indent="0" algn="l">
              <a:lnSpc>
                <a:spcPts val="5500"/>
              </a:lnSpc>
              <a:buNone/>
            </a:pPr>
            <a:r>
              <a:rPr lang="en-US" sz="4400" dirty="0">
                <a:solidFill>
                  <a:srgbClr val="2D4DF2"/>
                </a:solidFill>
                <a:latin typeface="Mongolian Baiti" panose="03000500000000000000" pitchFamily="66" charset="0"/>
                <a:ea typeface="Nunito Semi Bold" pitchFamily="34" charset="-122"/>
                <a:cs typeface="Mongolian Baiti" panose="03000500000000000000" pitchFamily="66" charset="0"/>
              </a:rPr>
              <a:t>VISION THERAPY IN AUTISM</a:t>
            </a:r>
            <a:endParaRPr lang="en-US" sz="4400" dirty="0">
              <a:latin typeface="Mongolian Baiti" panose="03000500000000000000" pitchFamily="66" charset="0"/>
              <a:cs typeface="Mongolian Baiti" panose="03000500000000000000" pitchFamily="66" charset="0"/>
            </a:endParaRPr>
          </a:p>
        </p:txBody>
      </p:sp>
      <p:sp>
        <p:nvSpPr>
          <p:cNvPr id="4" name="Text 1"/>
          <p:cNvSpPr/>
          <p:nvPr/>
        </p:nvSpPr>
        <p:spPr>
          <a:xfrm>
            <a:off x="837724" y="4584978"/>
            <a:ext cx="4505920" cy="563285"/>
          </a:xfrm>
          <a:prstGeom prst="rect">
            <a:avLst/>
          </a:prstGeom>
          <a:noFill/>
          <a:ln/>
        </p:spPr>
        <p:txBody>
          <a:bodyPr wrap="none" lIns="0" tIns="0" rIns="0" bIns="0" rtlCol="0" anchor="t"/>
          <a:lstStyle/>
          <a:p>
            <a:pPr marL="0" indent="0" algn="l">
              <a:lnSpc>
                <a:spcPts val="4400"/>
              </a:lnSpc>
              <a:buNone/>
            </a:pPr>
            <a:r>
              <a:rPr lang="en-US" sz="3500" dirty="0">
                <a:solidFill>
                  <a:srgbClr val="00002E"/>
                </a:solidFill>
                <a:latin typeface="Monotype Corsiva" panose="03010101010201010101" pitchFamily="66" charset="0"/>
                <a:ea typeface="Nunito Semi Bold" pitchFamily="34" charset="-122"/>
                <a:cs typeface="Nunito Semi Bold" pitchFamily="34" charset="-120"/>
              </a:rPr>
              <a:t>BY :- TANYA NEGI</a:t>
            </a:r>
            <a:endParaRPr lang="en-US" sz="3500" dirty="0">
              <a:latin typeface="Monotype Corsiva" panose="03010101010201010101" pitchFamily="66" charset="0"/>
            </a:endParaRPr>
          </a:p>
        </p:txBody>
      </p:sp>
      <p:pic>
        <p:nvPicPr>
          <p:cNvPr id="6" name="Picture 5">
            <a:extLst>
              <a:ext uri="{FF2B5EF4-FFF2-40B4-BE49-F238E27FC236}">
                <a16:creationId xmlns:a16="http://schemas.microsoft.com/office/drawing/2014/main" id="{05CAF090-9DE4-483B-A129-1A1C628F411B}"/>
              </a:ext>
            </a:extLst>
          </p:cNvPr>
          <p:cNvPicPr>
            <a:picLocks noChangeAspect="1"/>
          </p:cNvPicPr>
          <p:nvPr/>
        </p:nvPicPr>
        <p:blipFill>
          <a:blip r:embed="rId4"/>
          <a:stretch>
            <a:fillRect/>
          </a:stretch>
        </p:blipFill>
        <p:spPr>
          <a:xfrm>
            <a:off x="12647432" y="203014"/>
            <a:ext cx="1779297" cy="177929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11715750" cy="7810500"/>
          </a:xfrm>
          <a:prstGeom prst="rect">
            <a:avLst/>
          </a:prstGeom>
        </p:spPr>
      </p:pic>
      <p:sp>
        <p:nvSpPr>
          <p:cNvPr id="3" name="Rounded Rectangle 2"/>
          <p:cNvSpPr/>
          <p:nvPr/>
        </p:nvSpPr>
        <p:spPr>
          <a:xfrm>
            <a:off x="12878276" y="7767587"/>
            <a:ext cx="1626996" cy="462013"/>
          </a:xfrm>
          <a:prstGeom prst="roundRect">
            <a:avLst/>
          </a:prstGeom>
          <a:solidFill>
            <a:srgbClr val="00D9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D9F0"/>
              </a:solidFill>
            </a:endParaRPr>
          </a:p>
        </p:txBody>
      </p:sp>
      <p:pic>
        <p:nvPicPr>
          <p:cNvPr id="4" name="Picture 3">
            <a:extLst>
              <a:ext uri="{FF2B5EF4-FFF2-40B4-BE49-F238E27FC236}">
                <a16:creationId xmlns:a16="http://schemas.microsoft.com/office/drawing/2014/main" id="{C9373619-021B-BCA9-CA02-A5F728E62F8A}"/>
              </a:ext>
            </a:extLst>
          </p:cNvPr>
          <p:cNvPicPr>
            <a:picLocks noChangeAspect="1"/>
          </p:cNvPicPr>
          <p:nvPr/>
        </p:nvPicPr>
        <p:blipFill>
          <a:blip r:embed="rId3"/>
          <a:stretch>
            <a:fillRect/>
          </a:stretch>
        </p:blipFill>
        <p:spPr>
          <a:xfrm>
            <a:off x="12814022" y="0"/>
            <a:ext cx="1691250" cy="1691250"/>
          </a:xfrm>
          <a:prstGeom prst="rect">
            <a:avLst/>
          </a:prstGeom>
        </p:spPr>
      </p:pic>
    </p:spTree>
    <p:extLst>
      <p:ext uri="{BB962C8B-B14F-4D97-AF65-F5344CB8AC3E}">
        <p14:creationId xmlns:p14="http://schemas.microsoft.com/office/powerpoint/2010/main" val="3086940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658773"/>
            <a:ext cx="7468553" cy="2112050"/>
          </a:xfrm>
          <a:prstGeom prst="rect">
            <a:avLst/>
          </a:prstGeom>
          <a:noFill/>
          <a:ln/>
        </p:spPr>
        <p:txBody>
          <a:bodyPr wrap="square" lIns="0" tIns="0" rIns="0" bIns="0" rtlCol="0" anchor="t"/>
          <a:lstStyle/>
          <a:p>
            <a:pPr marL="0" indent="0" algn="l">
              <a:lnSpc>
                <a:spcPts val="5500"/>
              </a:lnSpc>
              <a:buNone/>
            </a:pPr>
            <a:r>
              <a:rPr lang="en-US" sz="4400" dirty="0">
                <a:solidFill>
                  <a:srgbClr val="2D4DF2"/>
                </a:solidFill>
                <a:latin typeface="Mongolian Baiti" panose="03000500000000000000" pitchFamily="66" charset="0"/>
                <a:ea typeface="Nunito Semi Bold" pitchFamily="34" charset="-122"/>
                <a:cs typeface="Mongolian Baiti" panose="03000500000000000000" pitchFamily="66" charset="0"/>
              </a:rPr>
              <a:t>Safety and Benefits of Vision Therapy in Children with Autism</a:t>
            </a:r>
            <a:endParaRPr lang="en-US" sz="4400" dirty="0">
              <a:latin typeface="Mongolian Baiti" panose="03000500000000000000" pitchFamily="66" charset="0"/>
              <a:cs typeface="Mongolian Baiti" panose="03000500000000000000" pitchFamily="66" charset="0"/>
            </a:endParaRPr>
          </a:p>
        </p:txBody>
      </p:sp>
      <p:sp>
        <p:nvSpPr>
          <p:cNvPr id="4" name="Text 1"/>
          <p:cNvSpPr/>
          <p:nvPr/>
        </p:nvSpPr>
        <p:spPr>
          <a:xfrm>
            <a:off x="837724" y="2866549"/>
            <a:ext cx="4505920" cy="563285"/>
          </a:xfrm>
          <a:prstGeom prst="rect">
            <a:avLst/>
          </a:prstGeom>
          <a:noFill/>
          <a:ln/>
        </p:spPr>
        <p:txBody>
          <a:bodyPr wrap="none" lIns="0" tIns="0" rIns="0" bIns="0" rtlCol="0" anchor="t"/>
          <a:lstStyle/>
          <a:p>
            <a:pPr marL="0" indent="0" algn="l">
              <a:lnSpc>
                <a:spcPts val="4400"/>
              </a:lnSpc>
              <a:buNone/>
            </a:pPr>
            <a:r>
              <a:rPr lang="en-US" sz="3500" dirty="0">
                <a:solidFill>
                  <a:srgbClr val="018CE1"/>
                </a:solidFill>
                <a:latin typeface="Nunito Semi Bold" pitchFamily="34" charset="0"/>
                <a:ea typeface="Nunito Semi Bold" pitchFamily="34" charset="-122"/>
                <a:cs typeface="Nunito Semi Bold" pitchFamily="34" charset="-120"/>
              </a:rPr>
              <a:t>Safety Considerations</a:t>
            </a:r>
            <a:endParaRPr lang="en-US" sz="3500" dirty="0"/>
          </a:p>
        </p:txBody>
      </p:sp>
      <p:sp>
        <p:nvSpPr>
          <p:cNvPr id="5" name="Text 2"/>
          <p:cNvSpPr/>
          <p:nvPr/>
        </p:nvSpPr>
        <p:spPr>
          <a:xfrm>
            <a:off x="837724" y="3788807"/>
            <a:ext cx="7468553"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00002E"/>
                </a:solidFill>
                <a:latin typeface="PT Sans" pitchFamily="34" charset="0"/>
                <a:ea typeface="PT Sans" pitchFamily="34" charset="-122"/>
                <a:cs typeface="PT Sans" pitchFamily="34" charset="-120"/>
              </a:rPr>
              <a:t>Vision therapy is widely considered safe and non-invasive.</a:t>
            </a:r>
            <a:endParaRPr lang="en-US" sz="1850" dirty="0"/>
          </a:p>
        </p:txBody>
      </p:sp>
      <p:sp>
        <p:nvSpPr>
          <p:cNvPr id="6" name="Text 3"/>
          <p:cNvSpPr/>
          <p:nvPr/>
        </p:nvSpPr>
        <p:spPr>
          <a:xfrm>
            <a:off x="837724" y="4255532"/>
            <a:ext cx="7468553" cy="766048"/>
          </a:xfrm>
          <a:prstGeom prst="rect">
            <a:avLst/>
          </a:prstGeom>
          <a:noFill/>
          <a:ln/>
        </p:spPr>
        <p:txBody>
          <a:bodyPr wrap="square" lIns="0" tIns="0" rIns="0" bIns="0" rtlCol="0" anchor="t"/>
          <a:lstStyle/>
          <a:p>
            <a:pPr marL="342900" indent="-342900" algn="l">
              <a:lnSpc>
                <a:spcPts val="3000"/>
              </a:lnSpc>
              <a:buSzPct val="100000"/>
              <a:buChar char="•"/>
            </a:pPr>
            <a:r>
              <a:rPr lang="en-US" sz="1850" dirty="0">
                <a:solidFill>
                  <a:srgbClr val="00002E"/>
                </a:solidFill>
                <a:latin typeface="PT Sans" pitchFamily="34" charset="0"/>
                <a:ea typeface="PT Sans" pitchFamily="34" charset="-122"/>
                <a:cs typeface="PT Sans" pitchFamily="34" charset="-120"/>
              </a:rPr>
              <a:t>All exercises are performed under the direct supervision of trained professionals.</a:t>
            </a:r>
            <a:endParaRPr lang="en-US" sz="1850" dirty="0"/>
          </a:p>
        </p:txBody>
      </p:sp>
      <p:sp>
        <p:nvSpPr>
          <p:cNvPr id="7" name="Text 4"/>
          <p:cNvSpPr/>
          <p:nvPr/>
        </p:nvSpPr>
        <p:spPr>
          <a:xfrm>
            <a:off x="837724" y="5105281"/>
            <a:ext cx="7468553" cy="766048"/>
          </a:xfrm>
          <a:prstGeom prst="rect">
            <a:avLst/>
          </a:prstGeom>
          <a:noFill/>
          <a:ln/>
        </p:spPr>
        <p:txBody>
          <a:bodyPr wrap="square" lIns="0" tIns="0" rIns="0" bIns="0" rtlCol="0" anchor="t"/>
          <a:lstStyle/>
          <a:p>
            <a:pPr marL="342900" indent="-342900" algn="l">
              <a:lnSpc>
                <a:spcPts val="3000"/>
              </a:lnSpc>
              <a:buSzPct val="100000"/>
              <a:buChar char="•"/>
            </a:pPr>
            <a:r>
              <a:rPr lang="en-US" sz="1850" dirty="0">
                <a:solidFill>
                  <a:srgbClr val="00002E"/>
                </a:solidFill>
                <a:latin typeface="PT Sans" pitchFamily="34" charset="0"/>
                <a:ea typeface="PT Sans" pitchFamily="34" charset="-122"/>
                <a:cs typeface="PT Sans" pitchFamily="34" charset="-120"/>
              </a:rPr>
              <a:t>The intensity and duration of therapy sessions are carefully adjusted based on the child's sensory tolerance and individual needs.</a:t>
            </a:r>
            <a:endParaRPr lang="en-US" sz="1850" dirty="0"/>
          </a:p>
        </p:txBody>
      </p:sp>
      <p:sp>
        <p:nvSpPr>
          <p:cNvPr id="8" name="Text 5"/>
          <p:cNvSpPr/>
          <p:nvPr/>
        </p:nvSpPr>
        <p:spPr>
          <a:xfrm>
            <a:off x="837724" y="5955030"/>
            <a:ext cx="7468553" cy="766048"/>
          </a:xfrm>
          <a:prstGeom prst="rect">
            <a:avLst/>
          </a:prstGeom>
          <a:noFill/>
          <a:ln/>
        </p:spPr>
        <p:txBody>
          <a:bodyPr wrap="square" lIns="0" tIns="0" rIns="0" bIns="0" rtlCol="0" anchor="t"/>
          <a:lstStyle/>
          <a:p>
            <a:pPr marL="342900" indent="-342900" algn="l">
              <a:lnSpc>
                <a:spcPts val="3000"/>
              </a:lnSpc>
              <a:buSzPct val="100000"/>
              <a:buChar char="•"/>
            </a:pPr>
            <a:r>
              <a:rPr lang="en-US" sz="1850" dirty="0">
                <a:solidFill>
                  <a:srgbClr val="00002E"/>
                </a:solidFill>
                <a:latin typeface="PT Sans" pitchFamily="34" charset="0"/>
                <a:ea typeface="PT Sans" pitchFamily="34" charset="-122"/>
                <a:cs typeface="PT Sans" pitchFamily="34" charset="-120"/>
              </a:rPr>
              <a:t>Parents receive comprehensive education on implementing safe and effective home-based activities without causing over-stimulation.</a:t>
            </a:r>
            <a:endParaRPr lang="en-US" sz="1850" dirty="0"/>
          </a:p>
        </p:txBody>
      </p:sp>
      <p:sp>
        <p:nvSpPr>
          <p:cNvPr id="9" name="Text 6"/>
          <p:cNvSpPr/>
          <p:nvPr/>
        </p:nvSpPr>
        <p:spPr>
          <a:xfrm>
            <a:off x="837724" y="6804779"/>
            <a:ext cx="7468553" cy="766048"/>
          </a:xfrm>
          <a:prstGeom prst="rect">
            <a:avLst/>
          </a:prstGeom>
          <a:noFill/>
          <a:ln/>
        </p:spPr>
        <p:txBody>
          <a:bodyPr wrap="square" lIns="0" tIns="0" rIns="0" bIns="0" rtlCol="0" anchor="t"/>
          <a:lstStyle/>
          <a:p>
            <a:pPr marL="342900" indent="-342900" algn="l">
              <a:lnSpc>
                <a:spcPts val="3000"/>
              </a:lnSpc>
              <a:buSzPct val="100000"/>
              <a:buChar char="•"/>
            </a:pPr>
            <a:r>
              <a:rPr lang="en-US" sz="1850" dirty="0">
                <a:solidFill>
                  <a:srgbClr val="00002E"/>
                </a:solidFill>
                <a:latin typeface="PT Sans" pitchFamily="34" charset="0"/>
                <a:ea typeface="PT Sans" pitchFamily="34" charset="-122"/>
                <a:cs typeface="PT Sans" pitchFamily="34" charset="-120"/>
              </a:rPr>
              <a:t>Regular breaks are incorporated into sessions to prevent stress or visual fatigue, ensuring a positive therapeutic experience.</a:t>
            </a:r>
            <a:endParaRPr lang="en-US" sz="1850" dirty="0"/>
          </a:p>
        </p:txBody>
      </p:sp>
      <p:pic>
        <p:nvPicPr>
          <p:cNvPr id="10" name="Picture 9">
            <a:extLst>
              <a:ext uri="{FF2B5EF4-FFF2-40B4-BE49-F238E27FC236}">
                <a16:creationId xmlns:a16="http://schemas.microsoft.com/office/drawing/2014/main" id="{A24BE073-33E1-87F6-48C1-DAFD6FABEE02}"/>
              </a:ext>
            </a:extLst>
          </p:cNvPr>
          <p:cNvPicPr>
            <a:picLocks noChangeAspect="1"/>
          </p:cNvPicPr>
          <p:nvPr/>
        </p:nvPicPr>
        <p:blipFill>
          <a:blip r:embed="rId4"/>
          <a:stretch>
            <a:fillRect/>
          </a:stretch>
        </p:blipFill>
        <p:spPr>
          <a:xfrm>
            <a:off x="12526199" y="0"/>
            <a:ext cx="1914167" cy="1914167"/>
          </a:xfrm>
          <a:prstGeom prst="rect">
            <a:avLst/>
          </a:prstGeom>
        </p:spPr>
      </p:pic>
    </p:spTree>
    <p:extLst>
      <p:ext uri="{BB962C8B-B14F-4D97-AF65-F5344CB8AC3E}">
        <p14:creationId xmlns:p14="http://schemas.microsoft.com/office/powerpoint/2010/main" val="4116832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5200" y="723900"/>
            <a:ext cx="11239500" cy="7786747"/>
          </a:xfrm>
          <a:prstGeom prst="rect">
            <a:avLst/>
          </a:prstGeom>
        </p:spPr>
        <p:txBody>
          <a:bodyPr wrap="square">
            <a:spAutoFit/>
          </a:bodyPr>
          <a:lstStyle/>
          <a:p>
            <a:r>
              <a:rPr lang="en-GB" sz="4000" b="1" spc="300" dirty="0">
                <a:solidFill>
                  <a:schemeClr val="accent1">
                    <a:lumMod val="75000"/>
                  </a:schemeClr>
                </a:solidFill>
                <a:latin typeface="Mongolian Baiti" panose="03000500000000000000" pitchFamily="66" charset="0"/>
                <a:cs typeface="Mongolian Baiti" panose="03000500000000000000" pitchFamily="66" charset="0"/>
              </a:rPr>
              <a:t>Additional Safety Considerations for Vision Therapy</a:t>
            </a:r>
          </a:p>
          <a:p>
            <a:endParaRPr lang="en-GB" sz="4000" b="1" dirty="0">
              <a:latin typeface="Mongolian Baiti" panose="03000500000000000000" pitchFamily="66" charset="0"/>
              <a:cs typeface="Mongolian Baiti" panose="03000500000000000000" pitchFamily="66" charset="0"/>
            </a:endParaRPr>
          </a:p>
          <a:p>
            <a:pPr>
              <a:buFont typeface="Arial" panose="020B0604020202020204" pitchFamily="34" charset="0"/>
              <a:buChar char="•"/>
            </a:pPr>
            <a:r>
              <a:rPr lang="en-GB" sz="2000" b="1" dirty="0"/>
              <a:t>Therapy begins with a sensory profile assessment</a:t>
            </a:r>
            <a:r>
              <a:rPr lang="en-GB" sz="2000" dirty="0"/>
              <a:t> to ensure activities match the child’s comfort level and visual processing abilities.</a:t>
            </a:r>
          </a:p>
          <a:p>
            <a:pPr>
              <a:buFont typeface="Arial" panose="020B0604020202020204" pitchFamily="34" charset="0"/>
              <a:buChar char="•"/>
            </a:pPr>
            <a:endParaRPr lang="en-GB" sz="2000" dirty="0"/>
          </a:p>
          <a:p>
            <a:pPr>
              <a:buFont typeface="Arial" panose="020B0604020202020204" pitchFamily="34" charset="0"/>
              <a:buChar char="•"/>
            </a:pPr>
            <a:r>
              <a:rPr lang="en-GB" sz="2000" b="1" dirty="0"/>
              <a:t>Tools and materials used in therapy are child-safe</a:t>
            </a:r>
            <a:r>
              <a:rPr lang="en-GB" sz="2000" dirty="0"/>
              <a:t>, non-toxic, and designed to avoid visual strain or glare.</a:t>
            </a:r>
          </a:p>
          <a:p>
            <a:pPr>
              <a:buFont typeface="Arial" panose="020B0604020202020204" pitchFamily="34" charset="0"/>
              <a:buChar char="•"/>
            </a:pPr>
            <a:endParaRPr lang="en-GB" sz="2000" dirty="0"/>
          </a:p>
          <a:p>
            <a:pPr>
              <a:buFont typeface="Arial" panose="020B0604020202020204" pitchFamily="34" charset="0"/>
              <a:buChar char="•"/>
            </a:pPr>
            <a:r>
              <a:rPr lang="en-GB" sz="2000" b="1" dirty="0"/>
              <a:t>Therapists monitor </a:t>
            </a:r>
            <a:r>
              <a:rPr lang="en-GB" sz="2000" b="1" dirty="0" err="1"/>
              <a:t>behavioral</a:t>
            </a:r>
            <a:r>
              <a:rPr lang="en-GB" sz="2000" b="1" dirty="0"/>
              <a:t> cues</a:t>
            </a:r>
            <a:r>
              <a:rPr lang="en-GB" sz="2000" dirty="0"/>
              <a:t> (like rubbing eyes, fidgeting, increased stimming) to pause or modify activities immediately.</a:t>
            </a:r>
          </a:p>
          <a:p>
            <a:pPr>
              <a:buFont typeface="Arial" panose="020B0604020202020204" pitchFamily="34" charset="0"/>
              <a:buChar char="•"/>
            </a:pPr>
            <a:endParaRPr lang="en-GB" sz="2000" dirty="0"/>
          </a:p>
          <a:p>
            <a:pPr>
              <a:buFont typeface="Arial" panose="020B0604020202020204" pitchFamily="34" charset="0"/>
              <a:buChar char="•"/>
            </a:pPr>
            <a:r>
              <a:rPr lang="en-GB" sz="2000" b="1" dirty="0"/>
              <a:t>Sessions gradually progress from simple to complex</a:t>
            </a:r>
            <a:r>
              <a:rPr lang="en-GB" sz="2000" dirty="0"/>
              <a:t> to prevent cognitive overload and frustration.</a:t>
            </a:r>
          </a:p>
          <a:p>
            <a:pPr>
              <a:buFont typeface="Arial" panose="020B0604020202020204" pitchFamily="34" charset="0"/>
              <a:buChar char="•"/>
            </a:pPr>
            <a:endParaRPr lang="en-GB" sz="2000" dirty="0"/>
          </a:p>
          <a:p>
            <a:pPr>
              <a:buFont typeface="Arial" panose="020B0604020202020204" pitchFamily="34" charset="0"/>
              <a:buChar char="•"/>
            </a:pPr>
            <a:r>
              <a:rPr lang="en-GB" sz="2000" b="1" dirty="0"/>
              <a:t>Lighting and environment are controlled</a:t>
            </a:r>
            <a:r>
              <a:rPr lang="en-GB" sz="2000" dirty="0"/>
              <a:t> to avoid overstimulation from bright lights, noise, or clutter.</a:t>
            </a:r>
          </a:p>
          <a:p>
            <a:pPr>
              <a:buFont typeface="Arial" panose="020B0604020202020204" pitchFamily="34" charset="0"/>
              <a:buChar char="•"/>
            </a:pPr>
            <a:endParaRPr lang="en-GB" sz="2000" dirty="0"/>
          </a:p>
          <a:p>
            <a:pPr>
              <a:buFont typeface="Arial" panose="020B0604020202020204" pitchFamily="34" charset="0"/>
              <a:buChar char="•"/>
            </a:pPr>
            <a:r>
              <a:rPr lang="en-GB" sz="2000" b="1" dirty="0"/>
              <a:t>Children are never forced to maintain eye contact</a:t>
            </a:r>
            <a:r>
              <a:rPr lang="en-GB" sz="2000" dirty="0"/>
              <a:t>, ensuring emotional safety and reducing stress.</a:t>
            </a:r>
          </a:p>
          <a:p>
            <a:pPr>
              <a:buFont typeface="Arial" panose="020B0604020202020204" pitchFamily="34" charset="0"/>
              <a:buChar char="•"/>
            </a:pPr>
            <a:endParaRPr lang="en-GB" sz="2000" dirty="0"/>
          </a:p>
          <a:p>
            <a:pPr>
              <a:buFont typeface="Arial" panose="020B0604020202020204" pitchFamily="34" charset="0"/>
              <a:buChar char="•"/>
            </a:pPr>
            <a:r>
              <a:rPr lang="en-GB" sz="2000" b="1" dirty="0"/>
              <a:t>Emergency protocols are in place</a:t>
            </a:r>
            <a:r>
              <a:rPr lang="en-GB" sz="2000" dirty="0"/>
              <a:t> in case the child experiences sensory overload or discomfort.</a:t>
            </a:r>
          </a:p>
          <a:p>
            <a:pPr>
              <a:buFont typeface="Arial" panose="020B0604020202020204" pitchFamily="34" charset="0"/>
              <a:buChar char="•"/>
            </a:pPr>
            <a:endParaRPr lang="en-GB" sz="2000" dirty="0"/>
          </a:p>
          <a:p>
            <a:pPr>
              <a:buFont typeface="Arial" panose="020B0604020202020204" pitchFamily="34" charset="0"/>
              <a:buChar char="•"/>
            </a:pPr>
            <a:r>
              <a:rPr lang="en-GB" sz="2000" b="1" dirty="0"/>
              <a:t>Activities involving equipment (balls, trackers, mirrors)</a:t>
            </a:r>
            <a:r>
              <a:rPr lang="en-GB" sz="2000" dirty="0"/>
              <a:t> are introduced only after ensuring the child understands how to use them safely.</a:t>
            </a:r>
          </a:p>
          <a:p>
            <a:endParaRPr lang="en-GB" sz="2000" dirty="0"/>
          </a:p>
        </p:txBody>
      </p:sp>
      <p:pic>
        <p:nvPicPr>
          <p:cNvPr id="3" name="Picture 2">
            <a:extLst>
              <a:ext uri="{FF2B5EF4-FFF2-40B4-BE49-F238E27FC236}">
                <a16:creationId xmlns:a16="http://schemas.microsoft.com/office/drawing/2014/main" id="{1960E229-B1D5-3E94-F474-7CF4DC8CEED1}"/>
              </a:ext>
            </a:extLst>
          </p:cNvPr>
          <p:cNvPicPr>
            <a:picLocks noChangeAspect="1"/>
          </p:cNvPicPr>
          <p:nvPr/>
        </p:nvPicPr>
        <p:blipFill>
          <a:blip r:embed="rId2"/>
          <a:stretch>
            <a:fillRect/>
          </a:stretch>
        </p:blipFill>
        <p:spPr>
          <a:xfrm>
            <a:off x="12774112" y="0"/>
            <a:ext cx="1782176" cy="1782176"/>
          </a:xfrm>
          <a:prstGeom prst="rect">
            <a:avLst/>
          </a:prstGeom>
        </p:spPr>
      </p:pic>
    </p:spTree>
    <p:extLst>
      <p:ext uri="{BB962C8B-B14F-4D97-AF65-F5344CB8AC3E}">
        <p14:creationId xmlns:p14="http://schemas.microsoft.com/office/powerpoint/2010/main" val="2623763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829151"/>
            <a:ext cx="3942636" cy="492681"/>
          </a:xfrm>
          <a:prstGeom prst="rect">
            <a:avLst/>
          </a:prstGeom>
          <a:noFill/>
          <a:ln/>
        </p:spPr>
        <p:txBody>
          <a:bodyPr wrap="none" lIns="0" tIns="0" rIns="0" bIns="0" rtlCol="0" anchor="t"/>
          <a:lstStyle/>
          <a:p>
            <a:pPr marL="0" indent="0" algn="l">
              <a:lnSpc>
                <a:spcPts val="3850"/>
              </a:lnSpc>
              <a:buNone/>
            </a:pPr>
            <a:r>
              <a:rPr lang="en-US" sz="3100" dirty="0">
                <a:solidFill>
                  <a:srgbClr val="DA33BF"/>
                </a:solidFill>
                <a:latin typeface="Nunito Semi Bold" pitchFamily="34" charset="0"/>
                <a:ea typeface="Nunito Semi Bold" pitchFamily="34" charset="-122"/>
                <a:cs typeface="Nunito Semi Bold" pitchFamily="34" charset="-120"/>
              </a:rPr>
              <a:t>BENEFITS</a:t>
            </a:r>
            <a:endParaRPr lang="en-US" sz="3100" dirty="0"/>
          </a:p>
        </p:txBody>
      </p:sp>
      <p:sp>
        <p:nvSpPr>
          <p:cNvPr id="3" name="Shape 1"/>
          <p:cNvSpPr/>
          <p:nvPr/>
        </p:nvSpPr>
        <p:spPr>
          <a:xfrm>
            <a:off x="837724" y="1656874"/>
            <a:ext cx="6393656" cy="1650683"/>
          </a:xfrm>
          <a:prstGeom prst="roundRect">
            <a:avLst>
              <a:gd name="adj" fmla="val 15227"/>
            </a:avLst>
          </a:prstGeom>
          <a:solidFill>
            <a:srgbClr val="F3F3FF"/>
          </a:solidFill>
          <a:ln w="15240">
            <a:solidFill>
              <a:srgbClr val="2D4DF2"/>
            </a:solidFill>
            <a:prstDash val="solid"/>
          </a:ln>
        </p:spPr>
      </p:sp>
      <p:sp>
        <p:nvSpPr>
          <p:cNvPr id="4" name="Shape 2"/>
          <p:cNvSpPr/>
          <p:nvPr/>
        </p:nvSpPr>
        <p:spPr>
          <a:xfrm>
            <a:off x="1020485" y="1839635"/>
            <a:ext cx="502682" cy="502682"/>
          </a:xfrm>
          <a:prstGeom prst="roundRect">
            <a:avLst>
              <a:gd name="adj" fmla="val 18188608"/>
            </a:avLst>
          </a:prstGeom>
          <a:solidFill>
            <a:srgbClr val="2D4DF2"/>
          </a:solidFill>
          <a:ln/>
        </p:spPr>
      </p:sp>
      <p:sp>
        <p:nvSpPr>
          <p:cNvPr id="6" name="Text 3"/>
          <p:cNvSpPr/>
          <p:nvPr/>
        </p:nvSpPr>
        <p:spPr>
          <a:xfrm>
            <a:off x="1020485" y="2509838"/>
            <a:ext cx="1971318" cy="246459"/>
          </a:xfrm>
          <a:prstGeom prst="rect">
            <a:avLst/>
          </a:prstGeom>
          <a:noFill/>
          <a:ln/>
        </p:spPr>
        <p:txBody>
          <a:bodyPr wrap="none" lIns="0" tIns="0" rIns="0" bIns="0" rtlCol="0" anchor="t"/>
          <a:lstStyle/>
          <a:p>
            <a:pPr marL="0" indent="0" algn="l">
              <a:lnSpc>
                <a:spcPts val="1900"/>
              </a:lnSpc>
              <a:buNone/>
            </a:pPr>
            <a:r>
              <a:rPr lang="en-US" sz="1550" dirty="0">
                <a:solidFill>
                  <a:srgbClr val="00002E"/>
                </a:solidFill>
                <a:latin typeface="Nunito Semi Bold" pitchFamily="34" charset="0"/>
                <a:ea typeface="Nunito Semi Bold" pitchFamily="34" charset="-122"/>
                <a:cs typeface="Nunito Semi Bold" pitchFamily="34" charset="-120"/>
              </a:rPr>
              <a:t>Improved Eye Contact</a:t>
            </a:r>
            <a:endParaRPr lang="en-US" sz="1550" dirty="0"/>
          </a:p>
        </p:txBody>
      </p:sp>
      <p:sp>
        <p:nvSpPr>
          <p:cNvPr id="7" name="Text 4"/>
          <p:cNvSpPr/>
          <p:nvPr/>
        </p:nvSpPr>
        <p:spPr>
          <a:xfrm>
            <a:off x="1020485" y="2856786"/>
            <a:ext cx="6028134" cy="268010"/>
          </a:xfrm>
          <a:prstGeom prst="rect">
            <a:avLst/>
          </a:prstGeom>
          <a:noFill/>
          <a:ln/>
        </p:spPr>
        <p:txBody>
          <a:bodyPr wrap="none" lIns="0" tIns="0" rIns="0" bIns="0" rtlCol="0" anchor="t"/>
          <a:lstStyle/>
          <a:p>
            <a:pPr marL="0" indent="0" algn="l">
              <a:lnSpc>
                <a:spcPts val="2100"/>
              </a:lnSpc>
              <a:buNone/>
            </a:pPr>
            <a:r>
              <a:rPr lang="en-US" sz="1300" dirty="0">
                <a:solidFill>
                  <a:srgbClr val="00002E"/>
                </a:solidFill>
                <a:latin typeface="PT Sans" pitchFamily="34" charset="0"/>
                <a:ea typeface="PT Sans" pitchFamily="34" charset="-122"/>
                <a:cs typeface="PT Sans" pitchFamily="34" charset="-120"/>
              </a:rPr>
              <a:t>Leading to enhanced social engagement and interaction.</a:t>
            </a:r>
            <a:endParaRPr lang="en-US" sz="1300" dirty="0"/>
          </a:p>
        </p:txBody>
      </p:sp>
      <p:sp>
        <p:nvSpPr>
          <p:cNvPr id="8" name="Shape 5"/>
          <p:cNvSpPr/>
          <p:nvPr/>
        </p:nvSpPr>
        <p:spPr>
          <a:xfrm>
            <a:off x="7398901" y="1656874"/>
            <a:ext cx="6393775" cy="1650683"/>
          </a:xfrm>
          <a:prstGeom prst="roundRect">
            <a:avLst>
              <a:gd name="adj" fmla="val 15227"/>
            </a:avLst>
          </a:prstGeom>
          <a:solidFill>
            <a:srgbClr val="F3F3FF"/>
          </a:solidFill>
          <a:ln w="15240">
            <a:solidFill>
              <a:srgbClr val="018CE1"/>
            </a:solidFill>
            <a:prstDash val="solid"/>
          </a:ln>
        </p:spPr>
      </p:sp>
      <p:sp>
        <p:nvSpPr>
          <p:cNvPr id="9" name="Shape 6"/>
          <p:cNvSpPr/>
          <p:nvPr/>
        </p:nvSpPr>
        <p:spPr>
          <a:xfrm>
            <a:off x="7581662" y="1839635"/>
            <a:ext cx="502682" cy="502682"/>
          </a:xfrm>
          <a:prstGeom prst="roundRect">
            <a:avLst>
              <a:gd name="adj" fmla="val 18188608"/>
            </a:avLst>
          </a:prstGeom>
          <a:solidFill>
            <a:srgbClr val="018CE1"/>
          </a:solidFill>
          <a:ln/>
        </p:spPr>
      </p:sp>
      <p:sp>
        <p:nvSpPr>
          <p:cNvPr id="11" name="Text 7"/>
          <p:cNvSpPr/>
          <p:nvPr/>
        </p:nvSpPr>
        <p:spPr>
          <a:xfrm>
            <a:off x="7581662" y="2509838"/>
            <a:ext cx="2453283" cy="246459"/>
          </a:xfrm>
          <a:prstGeom prst="rect">
            <a:avLst/>
          </a:prstGeom>
          <a:noFill/>
          <a:ln/>
        </p:spPr>
        <p:txBody>
          <a:bodyPr wrap="none" lIns="0" tIns="0" rIns="0" bIns="0" rtlCol="0" anchor="t"/>
          <a:lstStyle/>
          <a:p>
            <a:pPr marL="0" indent="0" algn="l">
              <a:lnSpc>
                <a:spcPts val="1900"/>
              </a:lnSpc>
              <a:buNone/>
            </a:pPr>
            <a:r>
              <a:rPr lang="en-US" sz="1550" dirty="0">
                <a:solidFill>
                  <a:srgbClr val="00002E"/>
                </a:solidFill>
                <a:latin typeface="Nunito Semi Bold" pitchFamily="34" charset="0"/>
                <a:ea typeface="Nunito Semi Bold" pitchFamily="34" charset="-122"/>
                <a:cs typeface="Nunito Semi Bold" pitchFamily="34" charset="-120"/>
              </a:rPr>
              <a:t>Better Academic Readiness</a:t>
            </a:r>
            <a:endParaRPr lang="en-US" sz="1550" dirty="0"/>
          </a:p>
        </p:txBody>
      </p:sp>
      <p:sp>
        <p:nvSpPr>
          <p:cNvPr id="12" name="Text 8"/>
          <p:cNvSpPr/>
          <p:nvPr/>
        </p:nvSpPr>
        <p:spPr>
          <a:xfrm>
            <a:off x="7581662" y="2856786"/>
            <a:ext cx="6028253" cy="268010"/>
          </a:xfrm>
          <a:prstGeom prst="rect">
            <a:avLst/>
          </a:prstGeom>
          <a:noFill/>
          <a:ln/>
        </p:spPr>
        <p:txBody>
          <a:bodyPr wrap="none" lIns="0" tIns="0" rIns="0" bIns="0" rtlCol="0" anchor="t"/>
          <a:lstStyle/>
          <a:p>
            <a:pPr marL="0" indent="0" algn="l">
              <a:lnSpc>
                <a:spcPts val="2100"/>
              </a:lnSpc>
              <a:buNone/>
            </a:pPr>
            <a:r>
              <a:rPr lang="en-US" sz="1300" dirty="0">
                <a:solidFill>
                  <a:srgbClr val="00002E"/>
                </a:solidFill>
                <a:latin typeface="PT Sans" pitchFamily="34" charset="0"/>
                <a:ea typeface="PT Sans" pitchFamily="34" charset="-122"/>
                <a:cs typeface="PT Sans" pitchFamily="34" charset="-120"/>
              </a:rPr>
              <a:t>Enhancing reading readiness and overall academic performance.</a:t>
            </a:r>
            <a:endParaRPr lang="en-US" sz="1300" dirty="0"/>
          </a:p>
        </p:txBody>
      </p:sp>
      <p:sp>
        <p:nvSpPr>
          <p:cNvPr id="13" name="Shape 9"/>
          <p:cNvSpPr/>
          <p:nvPr/>
        </p:nvSpPr>
        <p:spPr>
          <a:xfrm>
            <a:off x="837724" y="3475077"/>
            <a:ext cx="6393656" cy="1650683"/>
          </a:xfrm>
          <a:prstGeom prst="roundRect">
            <a:avLst>
              <a:gd name="adj" fmla="val 15227"/>
            </a:avLst>
          </a:prstGeom>
          <a:solidFill>
            <a:srgbClr val="F3F3FF"/>
          </a:solidFill>
          <a:ln w="15240">
            <a:solidFill>
              <a:srgbClr val="DA33BF"/>
            </a:solidFill>
            <a:prstDash val="solid"/>
          </a:ln>
        </p:spPr>
      </p:sp>
      <p:sp>
        <p:nvSpPr>
          <p:cNvPr id="14" name="Shape 10"/>
          <p:cNvSpPr/>
          <p:nvPr/>
        </p:nvSpPr>
        <p:spPr>
          <a:xfrm>
            <a:off x="1020485" y="3657838"/>
            <a:ext cx="502682" cy="502682"/>
          </a:xfrm>
          <a:prstGeom prst="roundRect">
            <a:avLst>
              <a:gd name="adj" fmla="val 18188608"/>
            </a:avLst>
          </a:prstGeom>
          <a:solidFill>
            <a:srgbClr val="DA33BF"/>
          </a:solidFill>
          <a:ln/>
        </p:spPr>
      </p:sp>
      <p:sp>
        <p:nvSpPr>
          <p:cNvPr id="16" name="Text 11"/>
          <p:cNvSpPr/>
          <p:nvPr/>
        </p:nvSpPr>
        <p:spPr>
          <a:xfrm>
            <a:off x="1020485" y="4328041"/>
            <a:ext cx="2010966" cy="246459"/>
          </a:xfrm>
          <a:prstGeom prst="rect">
            <a:avLst/>
          </a:prstGeom>
          <a:noFill/>
          <a:ln/>
        </p:spPr>
        <p:txBody>
          <a:bodyPr wrap="none" lIns="0" tIns="0" rIns="0" bIns="0" rtlCol="0" anchor="t"/>
          <a:lstStyle/>
          <a:p>
            <a:pPr marL="0" indent="0" algn="l">
              <a:lnSpc>
                <a:spcPts val="1900"/>
              </a:lnSpc>
              <a:buNone/>
            </a:pPr>
            <a:r>
              <a:rPr lang="en-US" sz="1550" dirty="0">
                <a:solidFill>
                  <a:srgbClr val="00002E"/>
                </a:solidFill>
                <a:latin typeface="Nunito Semi Bold" pitchFamily="34" charset="0"/>
                <a:ea typeface="Nunito Semi Bold" pitchFamily="34" charset="-122"/>
                <a:cs typeface="Nunito Semi Bold" pitchFamily="34" charset="-120"/>
              </a:rPr>
              <a:t>Reduced Visual Stress</a:t>
            </a:r>
            <a:endParaRPr lang="en-US" sz="1550" dirty="0"/>
          </a:p>
        </p:txBody>
      </p:sp>
      <p:sp>
        <p:nvSpPr>
          <p:cNvPr id="17" name="Text 12"/>
          <p:cNvSpPr/>
          <p:nvPr/>
        </p:nvSpPr>
        <p:spPr>
          <a:xfrm>
            <a:off x="1020485" y="4674989"/>
            <a:ext cx="6028134" cy="268010"/>
          </a:xfrm>
          <a:prstGeom prst="rect">
            <a:avLst/>
          </a:prstGeom>
          <a:noFill/>
          <a:ln/>
        </p:spPr>
        <p:txBody>
          <a:bodyPr wrap="none" lIns="0" tIns="0" rIns="0" bIns="0" rtlCol="0" anchor="t"/>
          <a:lstStyle/>
          <a:p>
            <a:pPr marL="0" indent="0" algn="l">
              <a:lnSpc>
                <a:spcPts val="2100"/>
              </a:lnSpc>
              <a:buNone/>
            </a:pPr>
            <a:r>
              <a:rPr lang="en-US" sz="1300" dirty="0">
                <a:solidFill>
                  <a:srgbClr val="00002E"/>
                </a:solidFill>
                <a:latin typeface="PT Sans" pitchFamily="34" charset="0"/>
                <a:ea typeface="PT Sans" pitchFamily="34" charset="-122"/>
                <a:cs typeface="PT Sans" pitchFamily="34" charset="-120"/>
              </a:rPr>
              <a:t>Minimizing sensory overload and promoting a calmer state.</a:t>
            </a:r>
            <a:endParaRPr lang="en-US" sz="1300" dirty="0"/>
          </a:p>
        </p:txBody>
      </p:sp>
      <p:sp>
        <p:nvSpPr>
          <p:cNvPr id="18" name="Shape 13"/>
          <p:cNvSpPr/>
          <p:nvPr/>
        </p:nvSpPr>
        <p:spPr>
          <a:xfrm>
            <a:off x="7398901" y="3475077"/>
            <a:ext cx="6393775" cy="1650683"/>
          </a:xfrm>
          <a:prstGeom prst="roundRect">
            <a:avLst>
              <a:gd name="adj" fmla="val 15227"/>
            </a:avLst>
          </a:prstGeom>
          <a:solidFill>
            <a:srgbClr val="F3F3FF"/>
          </a:solidFill>
          <a:ln w="15240">
            <a:solidFill>
              <a:srgbClr val="2D4DF2"/>
            </a:solidFill>
            <a:prstDash val="solid"/>
          </a:ln>
        </p:spPr>
      </p:sp>
      <p:sp>
        <p:nvSpPr>
          <p:cNvPr id="19" name="Shape 14"/>
          <p:cNvSpPr/>
          <p:nvPr/>
        </p:nvSpPr>
        <p:spPr>
          <a:xfrm>
            <a:off x="7581662" y="3657838"/>
            <a:ext cx="502682" cy="502682"/>
          </a:xfrm>
          <a:prstGeom prst="roundRect">
            <a:avLst>
              <a:gd name="adj" fmla="val 18188608"/>
            </a:avLst>
          </a:prstGeom>
          <a:solidFill>
            <a:srgbClr val="2D4DF2"/>
          </a:solidFill>
          <a:ln/>
        </p:spPr>
      </p:sp>
      <p:sp>
        <p:nvSpPr>
          <p:cNvPr id="21" name="Text 15"/>
          <p:cNvSpPr/>
          <p:nvPr/>
        </p:nvSpPr>
        <p:spPr>
          <a:xfrm>
            <a:off x="7581662" y="4328041"/>
            <a:ext cx="2665690" cy="246459"/>
          </a:xfrm>
          <a:prstGeom prst="rect">
            <a:avLst/>
          </a:prstGeom>
          <a:noFill/>
          <a:ln/>
        </p:spPr>
        <p:txBody>
          <a:bodyPr wrap="none" lIns="0" tIns="0" rIns="0" bIns="0" rtlCol="0" anchor="t"/>
          <a:lstStyle/>
          <a:p>
            <a:pPr marL="0" indent="0" algn="l">
              <a:lnSpc>
                <a:spcPts val="1900"/>
              </a:lnSpc>
              <a:buNone/>
            </a:pPr>
            <a:r>
              <a:rPr lang="en-US" sz="1550" dirty="0">
                <a:solidFill>
                  <a:srgbClr val="00002E"/>
                </a:solidFill>
                <a:latin typeface="Nunito Semi Bold" pitchFamily="34" charset="0"/>
                <a:ea typeface="Nunito Semi Bold" pitchFamily="34" charset="-122"/>
                <a:cs typeface="Nunito Semi Bold" pitchFamily="34" charset="-120"/>
              </a:rPr>
              <a:t>Enhanced Motor Coordination</a:t>
            </a:r>
            <a:endParaRPr lang="en-US" sz="1550" dirty="0"/>
          </a:p>
        </p:txBody>
      </p:sp>
      <p:sp>
        <p:nvSpPr>
          <p:cNvPr id="22" name="Text 16"/>
          <p:cNvSpPr/>
          <p:nvPr/>
        </p:nvSpPr>
        <p:spPr>
          <a:xfrm>
            <a:off x="7581662" y="4674989"/>
            <a:ext cx="6028253" cy="268010"/>
          </a:xfrm>
          <a:prstGeom prst="rect">
            <a:avLst/>
          </a:prstGeom>
          <a:noFill/>
          <a:ln/>
        </p:spPr>
        <p:txBody>
          <a:bodyPr wrap="none" lIns="0" tIns="0" rIns="0" bIns="0" rtlCol="0" anchor="t"/>
          <a:lstStyle/>
          <a:p>
            <a:pPr marL="0" indent="0" algn="l">
              <a:lnSpc>
                <a:spcPts val="2100"/>
              </a:lnSpc>
              <a:buNone/>
            </a:pPr>
            <a:r>
              <a:rPr lang="en-US" sz="1300" dirty="0">
                <a:solidFill>
                  <a:srgbClr val="00002E"/>
                </a:solidFill>
                <a:latin typeface="PT Sans" pitchFamily="34" charset="0"/>
                <a:ea typeface="PT Sans" pitchFamily="34" charset="-122"/>
                <a:cs typeface="PT Sans" pitchFamily="34" charset="-120"/>
              </a:rPr>
              <a:t>Improving body awareness and physical agility.</a:t>
            </a:r>
            <a:endParaRPr lang="en-US" sz="1300" dirty="0"/>
          </a:p>
        </p:txBody>
      </p:sp>
      <p:sp>
        <p:nvSpPr>
          <p:cNvPr id="23" name="Shape 17"/>
          <p:cNvSpPr/>
          <p:nvPr/>
        </p:nvSpPr>
        <p:spPr>
          <a:xfrm>
            <a:off x="837724" y="5293281"/>
            <a:ext cx="6393656" cy="1650683"/>
          </a:xfrm>
          <a:prstGeom prst="roundRect">
            <a:avLst>
              <a:gd name="adj" fmla="val 15227"/>
            </a:avLst>
          </a:prstGeom>
          <a:solidFill>
            <a:srgbClr val="F3F3FF"/>
          </a:solidFill>
          <a:ln w="15240">
            <a:solidFill>
              <a:srgbClr val="018CE1"/>
            </a:solidFill>
            <a:prstDash val="solid"/>
          </a:ln>
        </p:spPr>
      </p:sp>
      <p:sp>
        <p:nvSpPr>
          <p:cNvPr id="24" name="Shape 18"/>
          <p:cNvSpPr/>
          <p:nvPr/>
        </p:nvSpPr>
        <p:spPr>
          <a:xfrm>
            <a:off x="1020485" y="5476042"/>
            <a:ext cx="502682" cy="502682"/>
          </a:xfrm>
          <a:prstGeom prst="roundRect">
            <a:avLst>
              <a:gd name="adj" fmla="val 18188608"/>
            </a:avLst>
          </a:prstGeom>
          <a:solidFill>
            <a:srgbClr val="018CE1"/>
          </a:solidFill>
          <a:ln/>
        </p:spPr>
      </p:sp>
      <p:sp>
        <p:nvSpPr>
          <p:cNvPr id="26" name="Text 19"/>
          <p:cNvSpPr/>
          <p:nvPr/>
        </p:nvSpPr>
        <p:spPr>
          <a:xfrm>
            <a:off x="1020485" y="6146244"/>
            <a:ext cx="1971318" cy="246459"/>
          </a:xfrm>
          <a:prstGeom prst="rect">
            <a:avLst/>
          </a:prstGeom>
          <a:noFill/>
          <a:ln/>
        </p:spPr>
        <p:txBody>
          <a:bodyPr wrap="none" lIns="0" tIns="0" rIns="0" bIns="0" rtlCol="0" anchor="t"/>
          <a:lstStyle/>
          <a:p>
            <a:pPr marL="0" indent="0" algn="l">
              <a:lnSpc>
                <a:spcPts val="1900"/>
              </a:lnSpc>
              <a:buNone/>
            </a:pPr>
            <a:r>
              <a:rPr lang="en-US" sz="1550" dirty="0">
                <a:solidFill>
                  <a:srgbClr val="00002E"/>
                </a:solidFill>
                <a:latin typeface="Nunito Semi Bold" pitchFamily="34" charset="0"/>
                <a:ea typeface="Nunito Semi Bold" pitchFamily="34" charset="-122"/>
                <a:cs typeface="Nunito Semi Bold" pitchFamily="34" charset="-120"/>
              </a:rPr>
              <a:t>Increased Confidence</a:t>
            </a:r>
            <a:endParaRPr lang="en-US" sz="1550" dirty="0"/>
          </a:p>
        </p:txBody>
      </p:sp>
      <p:sp>
        <p:nvSpPr>
          <p:cNvPr id="27" name="Text 20"/>
          <p:cNvSpPr/>
          <p:nvPr/>
        </p:nvSpPr>
        <p:spPr>
          <a:xfrm>
            <a:off x="1020485" y="6493193"/>
            <a:ext cx="6028134" cy="268010"/>
          </a:xfrm>
          <a:prstGeom prst="rect">
            <a:avLst/>
          </a:prstGeom>
          <a:noFill/>
          <a:ln/>
        </p:spPr>
        <p:txBody>
          <a:bodyPr wrap="none" lIns="0" tIns="0" rIns="0" bIns="0" rtlCol="0" anchor="t"/>
          <a:lstStyle/>
          <a:p>
            <a:pPr marL="0" indent="0" algn="l">
              <a:lnSpc>
                <a:spcPts val="2100"/>
              </a:lnSpc>
              <a:buNone/>
            </a:pPr>
            <a:r>
              <a:rPr lang="en-US" sz="1300" dirty="0">
                <a:solidFill>
                  <a:srgbClr val="00002E"/>
                </a:solidFill>
                <a:latin typeface="PT Sans" pitchFamily="34" charset="0"/>
                <a:ea typeface="PT Sans" pitchFamily="34" charset="-122"/>
                <a:cs typeface="PT Sans" pitchFamily="34" charset="-120"/>
              </a:rPr>
              <a:t>Empowering children in their daily tasks and interactions.</a:t>
            </a:r>
            <a:endParaRPr lang="en-US" sz="1300" dirty="0"/>
          </a:p>
        </p:txBody>
      </p:sp>
      <p:sp>
        <p:nvSpPr>
          <p:cNvPr id="28" name="Shape 21"/>
          <p:cNvSpPr/>
          <p:nvPr/>
        </p:nvSpPr>
        <p:spPr>
          <a:xfrm>
            <a:off x="7398901" y="5293281"/>
            <a:ext cx="6393775" cy="1650683"/>
          </a:xfrm>
          <a:prstGeom prst="roundRect">
            <a:avLst>
              <a:gd name="adj" fmla="val 15227"/>
            </a:avLst>
          </a:prstGeom>
          <a:solidFill>
            <a:srgbClr val="F3F3FF"/>
          </a:solidFill>
          <a:ln w="15240">
            <a:solidFill>
              <a:srgbClr val="DA33BF"/>
            </a:solidFill>
            <a:prstDash val="solid"/>
          </a:ln>
        </p:spPr>
      </p:sp>
      <p:sp>
        <p:nvSpPr>
          <p:cNvPr id="29" name="Shape 22"/>
          <p:cNvSpPr/>
          <p:nvPr/>
        </p:nvSpPr>
        <p:spPr>
          <a:xfrm>
            <a:off x="7581662" y="5476042"/>
            <a:ext cx="502682" cy="502682"/>
          </a:xfrm>
          <a:prstGeom prst="roundRect">
            <a:avLst>
              <a:gd name="adj" fmla="val 18188608"/>
            </a:avLst>
          </a:prstGeom>
          <a:solidFill>
            <a:srgbClr val="DA33BF"/>
          </a:solidFill>
          <a:ln/>
        </p:spPr>
      </p:sp>
      <p:sp>
        <p:nvSpPr>
          <p:cNvPr id="31" name="Text 23"/>
          <p:cNvSpPr/>
          <p:nvPr/>
        </p:nvSpPr>
        <p:spPr>
          <a:xfrm>
            <a:off x="7581662" y="6146244"/>
            <a:ext cx="2006203" cy="246459"/>
          </a:xfrm>
          <a:prstGeom prst="rect">
            <a:avLst/>
          </a:prstGeom>
          <a:noFill/>
          <a:ln/>
        </p:spPr>
        <p:txBody>
          <a:bodyPr wrap="none" lIns="0" tIns="0" rIns="0" bIns="0" rtlCol="0" anchor="t"/>
          <a:lstStyle/>
          <a:p>
            <a:pPr marL="0" indent="0" algn="l">
              <a:lnSpc>
                <a:spcPts val="1900"/>
              </a:lnSpc>
              <a:buNone/>
            </a:pPr>
            <a:r>
              <a:rPr lang="en-US" sz="1550" dirty="0">
                <a:solidFill>
                  <a:srgbClr val="00002E"/>
                </a:solidFill>
                <a:latin typeface="Nunito Semi Bold" pitchFamily="34" charset="0"/>
                <a:ea typeface="Nunito Semi Bold" pitchFamily="34" charset="-122"/>
                <a:cs typeface="Nunito Semi Bold" pitchFamily="34" charset="-120"/>
              </a:rPr>
              <a:t>Better Communication</a:t>
            </a:r>
            <a:endParaRPr lang="en-US" sz="1550" dirty="0"/>
          </a:p>
        </p:txBody>
      </p:sp>
      <p:sp>
        <p:nvSpPr>
          <p:cNvPr id="32" name="Text 24"/>
          <p:cNvSpPr/>
          <p:nvPr/>
        </p:nvSpPr>
        <p:spPr>
          <a:xfrm>
            <a:off x="7581662" y="6493193"/>
            <a:ext cx="6028253" cy="268010"/>
          </a:xfrm>
          <a:prstGeom prst="rect">
            <a:avLst/>
          </a:prstGeom>
          <a:noFill/>
          <a:ln/>
        </p:spPr>
        <p:txBody>
          <a:bodyPr wrap="none" lIns="0" tIns="0" rIns="0" bIns="0" rtlCol="0" anchor="t"/>
          <a:lstStyle/>
          <a:p>
            <a:pPr marL="0" indent="0" algn="l">
              <a:lnSpc>
                <a:spcPts val="2100"/>
              </a:lnSpc>
              <a:buNone/>
            </a:pPr>
            <a:r>
              <a:rPr lang="en-US" sz="1300" dirty="0">
                <a:solidFill>
                  <a:srgbClr val="00002E"/>
                </a:solidFill>
                <a:latin typeface="PT Sans" pitchFamily="34" charset="0"/>
                <a:ea typeface="PT Sans" pitchFamily="34" charset="-122"/>
                <a:cs typeface="PT Sans" pitchFamily="34" charset="-120"/>
              </a:rPr>
              <a:t>Strengthening the ability to use and interpret visual cues.</a:t>
            </a:r>
            <a:endParaRPr lang="en-US" sz="1300" dirty="0"/>
          </a:p>
        </p:txBody>
      </p:sp>
      <p:sp>
        <p:nvSpPr>
          <p:cNvPr id="33" name="Text 25"/>
          <p:cNvSpPr/>
          <p:nvPr/>
        </p:nvSpPr>
        <p:spPr>
          <a:xfrm>
            <a:off x="837724" y="7132439"/>
            <a:ext cx="12954952" cy="268010"/>
          </a:xfrm>
          <a:prstGeom prst="rect">
            <a:avLst/>
          </a:prstGeom>
          <a:noFill/>
          <a:ln/>
        </p:spPr>
        <p:txBody>
          <a:bodyPr wrap="none" lIns="0" tIns="0" rIns="0" bIns="0" rtlCol="0" anchor="t"/>
          <a:lstStyle/>
          <a:p>
            <a:pPr marL="0" indent="0" algn="l">
              <a:lnSpc>
                <a:spcPts val="2100"/>
              </a:lnSpc>
              <a:buNone/>
            </a:pPr>
            <a:r>
              <a:rPr lang="en-US" sz="1300" b="1" dirty="0">
                <a:solidFill>
                  <a:srgbClr val="00002E"/>
                </a:solidFill>
                <a:latin typeface="PT Sans" pitchFamily="34" charset="0"/>
                <a:ea typeface="PT Sans" pitchFamily="34" charset="-122"/>
                <a:cs typeface="PT Sans" pitchFamily="34" charset="-120"/>
              </a:rPr>
              <a:t>Early intervention</a:t>
            </a:r>
            <a:r>
              <a:rPr lang="en-US" sz="1300" dirty="0">
                <a:solidFill>
                  <a:srgbClr val="00002E"/>
                </a:solidFill>
                <a:latin typeface="PT Sans" pitchFamily="34" charset="0"/>
                <a:ea typeface="PT Sans" pitchFamily="34" charset="-122"/>
                <a:cs typeface="PT Sans" pitchFamily="34" charset="-120"/>
              </a:rPr>
              <a:t> in vision therapy typically yields stronger results, seamlessly integrating visual skills with learning and communication development.</a:t>
            </a:r>
            <a:endParaRPr lang="en-US" sz="1300" dirty="0"/>
          </a:p>
        </p:txBody>
      </p:sp>
      <p:sp>
        <p:nvSpPr>
          <p:cNvPr id="34" name="Rounded Rectangle 33"/>
          <p:cNvSpPr/>
          <p:nvPr/>
        </p:nvSpPr>
        <p:spPr>
          <a:xfrm>
            <a:off x="12878276" y="7767587"/>
            <a:ext cx="1626996" cy="462013"/>
          </a:xfrm>
          <a:prstGeom prst="roundRect">
            <a:avLst/>
          </a:prstGeom>
          <a:solidFill>
            <a:srgbClr val="00D9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D9F0"/>
              </a:solidFill>
            </a:endParaRPr>
          </a:p>
        </p:txBody>
      </p:sp>
      <p:pic>
        <p:nvPicPr>
          <p:cNvPr id="5" name="Picture 4">
            <a:extLst>
              <a:ext uri="{FF2B5EF4-FFF2-40B4-BE49-F238E27FC236}">
                <a16:creationId xmlns:a16="http://schemas.microsoft.com/office/drawing/2014/main" id="{7C8F26AD-0FF0-8773-7695-9507D8EF5AE0}"/>
              </a:ext>
            </a:extLst>
          </p:cNvPr>
          <p:cNvPicPr>
            <a:picLocks noChangeAspect="1"/>
          </p:cNvPicPr>
          <p:nvPr/>
        </p:nvPicPr>
        <p:blipFill>
          <a:blip r:embed="rId3"/>
          <a:stretch>
            <a:fillRect/>
          </a:stretch>
        </p:blipFill>
        <p:spPr>
          <a:xfrm>
            <a:off x="12832001" y="-22524"/>
            <a:ext cx="1650683" cy="1650683"/>
          </a:xfrm>
          <a:prstGeom prst="rect">
            <a:avLst/>
          </a:prstGeom>
        </p:spPr>
      </p:pic>
    </p:spTree>
    <p:extLst>
      <p:ext uri="{BB962C8B-B14F-4D97-AF65-F5344CB8AC3E}">
        <p14:creationId xmlns:p14="http://schemas.microsoft.com/office/powerpoint/2010/main" val="1632534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1473637"/>
            <a:ext cx="5632490" cy="704017"/>
          </a:xfrm>
          <a:prstGeom prst="rect">
            <a:avLst/>
          </a:prstGeom>
          <a:noFill/>
          <a:ln/>
        </p:spPr>
        <p:txBody>
          <a:bodyPr wrap="none" lIns="0" tIns="0" rIns="0" bIns="0" rtlCol="0" anchor="t"/>
          <a:lstStyle/>
          <a:p>
            <a:pPr marL="0" indent="0" algn="l">
              <a:lnSpc>
                <a:spcPts val="5500"/>
              </a:lnSpc>
              <a:buNone/>
            </a:pPr>
            <a:r>
              <a:rPr lang="en-US" sz="4400" dirty="0">
                <a:solidFill>
                  <a:srgbClr val="2D4DF2"/>
                </a:solidFill>
                <a:latin typeface="Mongolian Baiti" panose="03000500000000000000" pitchFamily="66" charset="0"/>
                <a:ea typeface="Nunito Semi Bold" pitchFamily="34" charset="-122"/>
                <a:cs typeface="Mongolian Baiti" panose="03000500000000000000" pitchFamily="66" charset="0"/>
              </a:rPr>
              <a:t>CONCLUSION</a:t>
            </a:r>
            <a:endParaRPr lang="en-US" sz="4400" dirty="0">
              <a:latin typeface="Mongolian Baiti" panose="03000500000000000000" pitchFamily="66" charset="0"/>
              <a:cs typeface="Mongolian Baiti" panose="03000500000000000000" pitchFamily="66" charset="0"/>
            </a:endParaRPr>
          </a:p>
        </p:txBody>
      </p:sp>
      <p:sp>
        <p:nvSpPr>
          <p:cNvPr id="3" name="Text 1"/>
          <p:cNvSpPr/>
          <p:nvPr/>
        </p:nvSpPr>
        <p:spPr>
          <a:xfrm>
            <a:off x="837724" y="2656403"/>
            <a:ext cx="12954952" cy="1915120"/>
          </a:xfrm>
          <a:prstGeom prst="rect">
            <a:avLst/>
          </a:prstGeom>
          <a:noFill/>
          <a:ln/>
        </p:spPr>
        <p:txBody>
          <a:bodyPr wrap="square" lIns="0" tIns="0" rIns="0" bIns="0" rtlCol="0" anchor="t"/>
          <a:lstStyle/>
          <a:p>
            <a:pPr marL="0" indent="0" algn="l">
              <a:lnSpc>
                <a:spcPts val="3000"/>
              </a:lnSpc>
              <a:buNone/>
            </a:pPr>
            <a:r>
              <a:rPr lang="en-US" sz="1850" b="1" dirty="0">
                <a:solidFill>
                  <a:srgbClr val="00002E"/>
                </a:solidFill>
                <a:latin typeface="PT Sans" pitchFamily="34" charset="0"/>
                <a:ea typeface="PT Sans" pitchFamily="34" charset="-122"/>
                <a:cs typeface="PT Sans" pitchFamily="34" charset="-120"/>
              </a:rPr>
              <a:t>Vision therapy </a:t>
            </a:r>
            <a:r>
              <a:rPr lang="en-US" sz="1850" dirty="0">
                <a:solidFill>
                  <a:srgbClr val="00002E"/>
                </a:solidFill>
                <a:latin typeface="PT Sans" pitchFamily="34" charset="0"/>
                <a:ea typeface="PT Sans" pitchFamily="34" charset="-122"/>
                <a:cs typeface="PT Sans" pitchFamily="34" charset="-120"/>
              </a:rPr>
              <a:t>plays a profound and supportive role in optimizing the visual and sensory development of children with Autism Spectrum Disorder. By specifically targeting how the brain processes visual information, this specialized therapy is instrumental in improving critical skills such as eye contact, visual tracking, hand-eye coordination, and overall </a:t>
            </a:r>
            <a:r>
              <a:rPr lang="en-US" sz="1850" b="1" dirty="0">
                <a:solidFill>
                  <a:srgbClr val="00002E"/>
                </a:solidFill>
                <a:latin typeface="PT Sans" pitchFamily="34" charset="0"/>
                <a:ea typeface="PT Sans" pitchFamily="34" charset="-122"/>
                <a:cs typeface="PT Sans" pitchFamily="34" charset="-120"/>
              </a:rPr>
              <a:t>visual attention</a:t>
            </a:r>
            <a:r>
              <a:rPr lang="en-US" sz="1850" dirty="0">
                <a:solidFill>
                  <a:srgbClr val="00002E"/>
                </a:solidFill>
                <a:latin typeface="PT Sans" pitchFamily="34" charset="0"/>
                <a:ea typeface="PT Sans" pitchFamily="34" charset="-122"/>
                <a:cs typeface="PT Sans" pitchFamily="34" charset="-120"/>
              </a:rPr>
              <a:t>. These enhancements not only foster better learning and academic outcomes but also lead to more robust social communication and improved daily functioning.</a:t>
            </a:r>
            <a:endParaRPr lang="en-US" sz="1850" dirty="0"/>
          </a:p>
        </p:txBody>
      </p:sp>
      <p:sp>
        <p:nvSpPr>
          <p:cNvPr id="4" name="Text 2"/>
          <p:cNvSpPr/>
          <p:nvPr/>
        </p:nvSpPr>
        <p:spPr>
          <a:xfrm>
            <a:off x="837724" y="4840724"/>
            <a:ext cx="12954952" cy="1915120"/>
          </a:xfrm>
          <a:prstGeom prst="rect">
            <a:avLst/>
          </a:prstGeom>
          <a:noFill/>
          <a:ln/>
        </p:spPr>
        <p:txBody>
          <a:bodyPr wrap="square" lIns="0" tIns="0" rIns="0" bIns="0" rtlCol="0" anchor="t"/>
          <a:lstStyle/>
          <a:p>
            <a:pPr marL="0" indent="0" algn="l">
              <a:lnSpc>
                <a:spcPts val="3000"/>
              </a:lnSpc>
              <a:buNone/>
            </a:pPr>
            <a:r>
              <a:rPr lang="en-US" sz="1850" dirty="0">
                <a:solidFill>
                  <a:srgbClr val="00002E"/>
                </a:solidFill>
                <a:latin typeface="PT Sans" pitchFamily="34" charset="0"/>
                <a:ea typeface="PT Sans" pitchFamily="34" charset="-122"/>
                <a:cs typeface="PT Sans" pitchFamily="34" charset="-120"/>
              </a:rPr>
              <a:t>While vision therapy is not a cure for autism, it stands as a highly valuable intervention that effectively complements other essential therapies like occupational therapy, behavioral therapy, and speech therapy. When initiated early and meticulously tailored to an individual child's unique needs, it can significantly reduce visual stress, boost confidence, and profoundly enhance their overall quality of life. Thus, vision therapy holds immense importance as a safe, </a:t>
            </a:r>
            <a:r>
              <a:rPr lang="en-US" sz="1850" b="1" dirty="0">
                <a:solidFill>
                  <a:srgbClr val="00002E"/>
                </a:solidFill>
                <a:latin typeface="PT Sans" pitchFamily="34" charset="0"/>
                <a:ea typeface="PT Sans" pitchFamily="34" charset="-122"/>
                <a:cs typeface="PT Sans" pitchFamily="34" charset="-120"/>
              </a:rPr>
              <a:t>child-friendly</a:t>
            </a:r>
            <a:r>
              <a:rPr lang="en-US" sz="1850" dirty="0">
                <a:solidFill>
                  <a:srgbClr val="00002E"/>
                </a:solidFill>
                <a:latin typeface="PT Sans" pitchFamily="34" charset="0"/>
                <a:ea typeface="PT Sans" pitchFamily="34" charset="-122"/>
                <a:cs typeface="PT Sans" pitchFamily="34" charset="-120"/>
              </a:rPr>
              <a:t>, and holistic approach, empowering children with autism to better comprehend and engage with the complex world around them.</a:t>
            </a:r>
            <a:endParaRPr lang="en-US" sz="1850" dirty="0"/>
          </a:p>
        </p:txBody>
      </p:sp>
      <p:sp>
        <p:nvSpPr>
          <p:cNvPr id="5" name="Rounded Rectangle 4"/>
          <p:cNvSpPr/>
          <p:nvPr/>
        </p:nvSpPr>
        <p:spPr>
          <a:xfrm>
            <a:off x="12878276" y="7767587"/>
            <a:ext cx="1626996" cy="462013"/>
          </a:xfrm>
          <a:prstGeom prst="roundRect">
            <a:avLst/>
          </a:prstGeom>
          <a:solidFill>
            <a:srgbClr val="00D9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D9F0"/>
              </a:solidFill>
            </a:endParaRPr>
          </a:p>
        </p:txBody>
      </p:sp>
      <p:pic>
        <p:nvPicPr>
          <p:cNvPr id="6" name="Picture 5">
            <a:extLst>
              <a:ext uri="{FF2B5EF4-FFF2-40B4-BE49-F238E27FC236}">
                <a16:creationId xmlns:a16="http://schemas.microsoft.com/office/drawing/2014/main" id="{6D2C8681-A734-F774-D3ED-B1A8308E5539}"/>
              </a:ext>
            </a:extLst>
          </p:cNvPr>
          <p:cNvPicPr>
            <a:picLocks noChangeAspect="1"/>
          </p:cNvPicPr>
          <p:nvPr/>
        </p:nvPicPr>
        <p:blipFill>
          <a:blip r:embed="rId3"/>
          <a:stretch>
            <a:fillRect/>
          </a:stretch>
        </p:blipFill>
        <p:spPr>
          <a:xfrm>
            <a:off x="12590152" y="101539"/>
            <a:ext cx="1915120" cy="1915120"/>
          </a:xfrm>
          <a:prstGeom prst="rect">
            <a:avLst/>
          </a:prstGeom>
        </p:spPr>
      </p:pic>
    </p:spTree>
    <p:extLst>
      <p:ext uri="{BB962C8B-B14F-4D97-AF65-F5344CB8AC3E}">
        <p14:creationId xmlns:p14="http://schemas.microsoft.com/office/powerpoint/2010/main" val="1666689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lens.usercontent.google.com/image?vsrid=CPaB6brdxoDFNRACGAEiJGNlOGI1OTNmLTA0NmEtNDY1ZS1iNTU5LTYyZTNlYTVkZjNhODIGIgJ0cChjOLXftM_do5ED&amp;gsessionid=6gRDVTgrCOYSfY0bRLKuSyvoO-E4vD9xY3KCNywun9LacKOrtKvmh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ttps://lens.usercontent.google.com/image?vsrid=CPaB6brdxoDFNRACGAEiJGNlOGI1OTNmLTA0NmEtNDY1ZS1iNTU5LTYyZTNlYTVkZjNhODIGIgJ0cChjOLXftM_do5ED&amp;gsessionid=6gRDVTgrCOYSfY0bRLKuSyvoO-E4vD9xY3KCNywun9LacKOrtKvmh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Thank You Images – Browse 2,247,926 Stock Photos, Vecto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4038" y="312738"/>
            <a:ext cx="10212403" cy="566928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2878276" y="7767587"/>
            <a:ext cx="1626996" cy="462013"/>
          </a:xfrm>
          <a:prstGeom prst="roundRect">
            <a:avLst/>
          </a:prstGeom>
          <a:solidFill>
            <a:srgbClr val="00D9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D9F0"/>
              </a:solidFill>
            </a:endParaRPr>
          </a:p>
        </p:txBody>
      </p:sp>
      <p:sp>
        <p:nvSpPr>
          <p:cNvPr id="4" name="TextBox 3"/>
          <p:cNvSpPr txBox="1"/>
          <p:nvPr/>
        </p:nvSpPr>
        <p:spPr>
          <a:xfrm>
            <a:off x="12878276" y="6844257"/>
            <a:ext cx="2501900" cy="923330"/>
          </a:xfrm>
          <a:prstGeom prst="rect">
            <a:avLst/>
          </a:prstGeom>
          <a:noFill/>
        </p:spPr>
        <p:txBody>
          <a:bodyPr wrap="square" rtlCol="0">
            <a:spAutoFit/>
          </a:bodyPr>
          <a:lstStyle/>
          <a:p>
            <a:r>
              <a:rPr lang="en-GB" dirty="0">
                <a:latin typeface="Bahnschrift Condensed" panose="020B0502040204020203" pitchFamily="34" charset="0"/>
              </a:rPr>
              <a:t>Source- Looking after Children with Autism (Handbook)</a:t>
            </a:r>
            <a:endParaRPr lang="en-IN" dirty="0">
              <a:latin typeface="Bahnschrift Condensed" panose="020B0502040204020203" pitchFamily="34" charset="0"/>
            </a:endParaRPr>
          </a:p>
        </p:txBody>
      </p:sp>
      <p:pic>
        <p:nvPicPr>
          <p:cNvPr id="6" name="Picture 5">
            <a:extLst>
              <a:ext uri="{FF2B5EF4-FFF2-40B4-BE49-F238E27FC236}">
                <a16:creationId xmlns:a16="http://schemas.microsoft.com/office/drawing/2014/main" id="{05D5FB1E-9996-A86E-7CF8-E576370327A9}"/>
              </a:ext>
            </a:extLst>
          </p:cNvPr>
          <p:cNvPicPr>
            <a:picLocks noChangeAspect="1"/>
          </p:cNvPicPr>
          <p:nvPr/>
        </p:nvPicPr>
        <p:blipFill>
          <a:blip r:embed="rId3"/>
          <a:stretch>
            <a:fillRect/>
          </a:stretch>
        </p:blipFill>
        <p:spPr>
          <a:xfrm>
            <a:off x="12736362" y="7937"/>
            <a:ext cx="1824759" cy="1824759"/>
          </a:xfrm>
          <a:prstGeom prst="rect">
            <a:avLst/>
          </a:prstGeom>
        </p:spPr>
      </p:pic>
    </p:spTree>
    <p:extLst>
      <p:ext uri="{BB962C8B-B14F-4D97-AF65-F5344CB8AC3E}">
        <p14:creationId xmlns:p14="http://schemas.microsoft.com/office/powerpoint/2010/main" val="66100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858479"/>
            <a:ext cx="5632490" cy="704017"/>
          </a:xfrm>
          <a:prstGeom prst="rect">
            <a:avLst/>
          </a:prstGeom>
          <a:noFill/>
          <a:ln/>
        </p:spPr>
        <p:txBody>
          <a:bodyPr wrap="none" lIns="0" tIns="0" rIns="0" bIns="0" rtlCol="0" anchor="t"/>
          <a:lstStyle/>
          <a:p>
            <a:pPr marL="0" indent="0" algn="l">
              <a:lnSpc>
                <a:spcPts val="5500"/>
              </a:lnSpc>
              <a:buNone/>
            </a:pPr>
            <a:r>
              <a:rPr lang="en-US" sz="5400" b="1" spc="300" dirty="0">
                <a:solidFill>
                  <a:schemeClr val="accent2">
                    <a:lumMod val="75000"/>
                  </a:schemeClr>
                </a:solidFill>
                <a:latin typeface="Mongolian Baiti" panose="03000500000000000000" pitchFamily="66" charset="0"/>
                <a:ea typeface="Nunito Semi Bold" pitchFamily="34" charset="-122"/>
                <a:cs typeface="Mongolian Baiti" panose="03000500000000000000" pitchFamily="66" charset="0"/>
              </a:rPr>
              <a:t>INTRODUCTION</a:t>
            </a:r>
            <a:endParaRPr lang="en-US" sz="5400" b="1" spc="300" dirty="0">
              <a:solidFill>
                <a:schemeClr val="accent2">
                  <a:lumMod val="75000"/>
                </a:schemeClr>
              </a:solidFill>
              <a:latin typeface="Mongolian Baiti" panose="03000500000000000000" pitchFamily="66" charset="0"/>
              <a:cs typeface="Mongolian Baiti" panose="03000500000000000000" pitchFamily="66" charset="0"/>
            </a:endParaRPr>
          </a:p>
        </p:txBody>
      </p:sp>
      <p:sp>
        <p:nvSpPr>
          <p:cNvPr id="3" name="Text 1"/>
          <p:cNvSpPr/>
          <p:nvPr/>
        </p:nvSpPr>
        <p:spPr>
          <a:xfrm>
            <a:off x="736822" y="2611629"/>
            <a:ext cx="12954952" cy="1149072"/>
          </a:xfrm>
          <a:prstGeom prst="rect">
            <a:avLst/>
          </a:prstGeom>
          <a:noFill/>
          <a:ln/>
        </p:spPr>
        <p:txBody>
          <a:bodyPr wrap="square" lIns="0" tIns="0" rIns="0" bIns="0" rtlCol="0" anchor="t"/>
          <a:lstStyle/>
          <a:p>
            <a:pPr marL="0" indent="0" algn="l">
              <a:lnSpc>
                <a:spcPts val="3000"/>
              </a:lnSpc>
              <a:buNone/>
            </a:pPr>
            <a:r>
              <a:rPr lang="en-US" sz="2000" b="1" dirty="0">
                <a:solidFill>
                  <a:srgbClr val="00002E"/>
                </a:solidFill>
                <a:latin typeface="PT Sans" pitchFamily="34" charset="0"/>
                <a:ea typeface="PT Sans" pitchFamily="34" charset="-122"/>
                <a:cs typeface="PT Sans" pitchFamily="34" charset="-120"/>
              </a:rPr>
              <a:t>Vision Therapy </a:t>
            </a:r>
            <a:r>
              <a:rPr lang="en-US" sz="2000" dirty="0">
                <a:solidFill>
                  <a:srgbClr val="00002E"/>
                </a:solidFill>
                <a:latin typeface="PT Sans" pitchFamily="34" charset="0"/>
                <a:ea typeface="PT Sans" pitchFamily="34" charset="-122"/>
                <a:cs typeface="PT Sans" pitchFamily="34" charset="-120"/>
              </a:rPr>
              <a:t>for children with Autism Spectrum Disorder (ASD) is a specialized treatment aimed at improving fundamental visual skills. These include </a:t>
            </a:r>
            <a:r>
              <a:rPr lang="en-US" sz="2000" b="1" dirty="0">
                <a:solidFill>
                  <a:srgbClr val="00002E"/>
                </a:solidFill>
                <a:latin typeface="PT Sans" pitchFamily="34" charset="0"/>
                <a:ea typeface="PT Sans" pitchFamily="34" charset="-122"/>
                <a:cs typeface="PT Sans" pitchFamily="34" charset="-120"/>
              </a:rPr>
              <a:t>Eye Coordination, Focusing abilities, and Visual Processing</a:t>
            </a:r>
            <a:r>
              <a:rPr lang="en-US" sz="2000" dirty="0">
                <a:solidFill>
                  <a:srgbClr val="00002E"/>
                </a:solidFill>
                <a:latin typeface="PT Sans" pitchFamily="34" charset="0"/>
                <a:ea typeface="PT Sans" pitchFamily="34" charset="-122"/>
                <a:cs typeface="PT Sans" pitchFamily="34" charset="-120"/>
              </a:rPr>
              <a:t>. The therapy involves a series of personalized exercises, often encompassing </a:t>
            </a:r>
            <a:r>
              <a:rPr lang="en-US" sz="2000" b="1" dirty="0">
                <a:solidFill>
                  <a:srgbClr val="00002E"/>
                </a:solidFill>
                <a:latin typeface="PT Sans" pitchFamily="34" charset="0"/>
                <a:ea typeface="PT Sans" pitchFamily="34" charset="-122"/>
                <a:cs typeface="PT Sans" pitchFamily="34" charset="-120"/>
              </a:rPr>
              <a:t>Eye Tracking, Focus Tasks, and Visual-Motor Activities.</a:t>
            </a:r>
            <a:endParaRPr lang="en-US" sz="2000" dirty="0"/>
          </a:p>
        </p:txBody>
      </p:sp>
      <p:sp>
        <p:nvSpPr>
          <p:cNvPr id="4" name="Text 2"/>
          <p:cNvSpPr/>
          <p:nvPr/>
        </p:nvSpPr>
        <p:spPr>
          <a:xfrm>
            <a:off x="736822" y="4570066"/>
            <a:ext cx="12954952" cy="766048"/>
          </a:xfrm>
          <a:prstGeom prst="rect">
            <a:avLst/>
          </a:prstGeom>
          <a:noFill/>
          <a:ln/>
        </p:spPr>
        <p:txBody>
          <a:bodyPr wrap="square" lIns="0" tIns="0" rIns="0" bIns="0" rtlCol="0" anchor="t"/>
          <a:lstStyle/>
          <a:p>
            <a:pPr>
              <a:lnSpc>
                <a:spcPts val="3000"/>
              </a:lnSpc>
            </a:pPr>
            <a:r>
              <a:rPr lang="en-GB" sz="2000" dirty="0"/>
              <a:t>This non-surgical approach effectively addresses numerous visual issues, such as crossed or lazy eye (amblyopia), eye turns (strabismus), and convergence insufficiency. It also helps manage visual-seeking </a:t>
            </a:r>
            <a:r>
              <a:rPr lang="en-GB" sz="2000" dirty="0" err="1"/>
              <a:t>behaviors</a:t>
            </a:r>
            <a:r>
              <a:rPr lang="en-GB" sz="2000" dirty="0"/>
              <a:t> in children, where they closely examine objects or stare intensely to understand visual details.</a:t>
            </a:r>
            <a:endParaRPr lang="en-US" sz="2000" dirty="0"/>
          </a:p>
        </p:txBody>
      </p:sp>
      <p:sp>
        <p:nvSpPr>
          <p:cNvPr id="5" name="Text 3"/>
          <p:cNvSpPr/>
          <p:nvPr/>
        </p:nvSpPr>
        <p:spPr>
          <a:xfrm>
            <a:off x="736822" y="6145479"/>
            <a:ext cx="12954952" cy="1532096"/>
          </a:xfrm>
          <a:prstGeom prst="rect">
            <a:avLst/>
          </a:prstGeom>
          <a:noFill/>
          <a:ln/>
        </p:spPr>
        <p:txBody>
          <a:bodyPr wrap="square" lIns="0" tIns="0" rIns="0" bIns="0" rtlCol="0" anchor="t"/>
          <a:lstStyle/>
          <a:p>
            <a:pPr marL="0" indent="0" algn="l">
              <a:lnSpc>
                <a:spcPts val="3000"/>
              </a:lnSpc>
              <a:buNone/>
            </a:pPr>
            <a:r>
              <a:rPr lang="en-US" sz="2000" dirty="0">
                <a:solidFill>
                  <a:srgbClr val="00002E"/>
                </a:solidFill>
                <a:latin typeface="PT Sans" pitchFamily="34" charset="0"/>
                <a:ea typeface="PT Sans" pitchFamily="34" charset="-122"/>
                <a:cs typeface="PT Sans" pitchFamily="34" charset="-120"/>
              </a:rPr>
              <a:t>As our understanding of autism deepens, vision therapy is increasingly recognized as a crucial supportive intervention. It significantly contributes to </a:t>
            </a:r>
            <a:r>
              <a:rPr lang="en-US" sz="2000" b="1" dirty="0">
                <a:solidFill>
                  <a:srgbClr val="00002E"/>
                </a:solidFill>
                <a:latin typeface="PT Sans" pitchFamily="34" charset="0"/>
                <a:ea typeface="PT Sans" pitchFamily="34" charset="-122"/>
                <a:cs typeface="PT Sans" pitchFamily="34" charset="-120"/>
              </a:rPr>
              <a:t>enhanced learning outcomes, better sensory balance, and improved quality of life</a:t>
            </a:r>
            <a:r>
              <a:rPr lang="en-US" sz="2000" dirty="0">
                <a:solidFill>
                  <a:srgbClr val="00002E"/>
                </a:solidFill>
                <a:latin typeface="PT Sans" pitchFamily="34" charset="0"/>
                <a:ea typeface="PT Sans" pitchFamily="34" charset="-122"/>
                <a:cs typeface="PT Sans" pitchFamily="34" charset="-120"/>
              </a:rPr>
              <a:t> for individuals with ASD. </a:t>
            </a:r>
            <a:endParaRPr lang="en-US" sz="2000" dirty="0"/>
          </a:p>
        </p:txBody>
      </p:sp>
      <p:sp>
        <p:nvSpPr>
          <p:cNvPr id="7" name="Rounded Rectangle 6"/>
          <p:cNvSpPr/>
          <p:nvPr/>
        </p:nvSpPr>
        <p:spPr>
          <a:xfrm>
            <a:off x="12878276" y="7767587"/>
            <a:ext cx="1626996" cy="46201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3212" y="247189"/>
            <a:ext cx="3379788" cy="1926595"/>
          </a:xfrm>
          <a:prstGeom prst="rect">
            <a:avLst/>
          </a:prstGeom>
        </p:spPr>
      </p:pic>
      <p:pic>
        <p:nvPicPr>
          <p:cNvPr id="8" name="Picture 7">
            <a:extLst>
              <a:ext uri="{FF2B5EF4-FFF2-40B4-BE49-F238E27FC236}">
                <a16:creationId xmlns:a16="http://schemas.microsoft.com/office/drawing/2014/main" id="{7DA7646A-D55A-39B7-0EA3-E1FEE192AEAC}"/>
              </a:ext>
            </a:extLst>
          </p:cNvPr>
          <p:cNvPicPr>
            <a:picLocks noChangeAspect="1"/>
          </p:cNvPicPr>
          <p:nvPr/>
        </p:nvPicPr>
        <p:blipFill>
          <a:blip r:embed="rId4"/>
          <a:stretch>
            <a:fillRect/>
          </a:stretch>
        </p:blipFill>
        <p:spPr>
          <a:xfrm>
            <a:off x="12389811" y="322956"/>
            <a:ext cx="1703526" cy="1703526"/>
          </a:xfrm>
          <a:prstGeom prst="rect">
            <a:avLst/>
          </a:prstGeom>
        </p:spPr>
      </p:pic>
    </p:spTree>
    <p:extLst>
      <p:ext uri="{BB962C8B-B14F-4D97-AF65-F5344CB8AC3E}">
        <p14:creationId xmlns:p14="http://schemas.microsoft.com/office/powerpoint/2010/main" val="38957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1163479"/>
            <a:ext cx="9842976" cy="1348145"/>
          </a:xfrm>
          <a:prstGeom prst="rect">
            <a:avLst/>
          </a:prstGeom>
          <a:noFill/>
          <a:ln/>
        </p:spPr>
        <p:txBody>
          <a:bodyPr wrap="square" lIns="0" tIns="0" rIns="0" bIns="0" rtlCol="0" anchor="t"/>
          <a:lstStyle/>
          <a:p>
            <a:pPr marL="0" indent="0" algn="l">
              <a:lnSpc>
                <a:spcPts val="4950"/>
              </a:lnSpc>
              <a:buNone/>
            </a:pPr>
            <a:r>
              <a:rPr lang="en-US" sz="4400" dirty="0">
                <a:solidFill>
                  <a:schemeClr val="accent2">
                    <a:lumMod val="75000"/>
                  </a:schemeClr>
                </a:solidFill>
                <a:latin typeface="Mongolian Baiti" panose="03000500000000000000" pitchFamily="66" charset="0"/>
                <a:ea typeface="Nunito Semi Bold" pitchFamily="34" charset="-122"/>
                <a:cs typeface="Mongolian Baiti" panose="03000500000000000000" pitchFamily="66" charset="0"/>
              </a:rPr>
              <a:t>Role of Vision Therapy in Autism</a:t>
            </a:r>
            <a:endParaRPr lang="en-US" sz="4400" dirty="0">
              <a:solidFill>
                <a:schemeClr val="accent2">
                  <a:lumMod val="75000"/>
                </a:schemeClr>
              </a:solidFill>
              <a:latin typeface="Mongolian Baiti" panose="03000500000000000000" pitchFamily="66" charset="0"/>
              <a:cs typeface="Mongolian Baiti" panose="03000500000000000000" pitchFamily="66" charset="0"/>
            </a:endParaRPr>
          </a:p>
        </p:txBody>
      </p:sp>
      <p:sp>
        <p:nvSpPr>
          <p:cNvPr id="4" name="Text 1"/>
          <p:cNvSpPr/>
          <p:nvPr/>
        </p:nvSpPr>
        <p:spPr>
          <a:xfrm>
            <a:off x="837724" y="3274616"/>
            <a:ext cx="7468553" cy="5589984"/>
          </a:xfrm>
          <a:prstGeom prst="rect">
            <a:avLst/>
          </a:prstGeom>
          <a:noFill/>
          <a:ln/>
        </p:spPr>
        <p:txBody>
          <a:bodyPr wrap="square" lIns="0" tIns="0" rIns="0" bIns="0" rtlCol="0" anchor="t"/>
          <a:lstStyle/>
          <a:p>
            <a:pPr marL="0" indent="0" algn="l">
              <a:lnSpc>
                <a:spcPts val="2700"/>
              </a:lnSpc>
              <a:buNone/>
            </a:pPr>
            <a:r>
              <a:rPr lang="en-US" sz="2000" dirty="0">
                <a:solidFill>
                  <a:srgbClr val="00002E"/>
                </a:solidFill>
                <a:latin typeface="PT Sans" pitchFamily="34" charset="0"/>
                <a:ea typeface="PT Sans" pitchFamily="34" charset="-122"/>
                <a:cs typeface="PT Sans" pitchFamily="34" charset="-120"/>
              </a:rPr>
              <a:t>Vision therapy serves a critical supportive and developmental function in addressing the visual processing challenges prevalent among children with Autism Spectrum Disorder (ASD). Many children with autism often experience difficulties not with their eyesight itself, but rather with how their brain interprets and organizes visual information.</a:t>
            </a:r>
            <a:endParaRPr lang="en-US" sz="2000" dirty="0"/>
          </a:p>
        </p:txBody>
      </p:sp>
      <p:pic>
        <p:nvPicPr>
          <p:cNvPr id="5" name="Picture 4">
            <a:extLst>
              <a:ext uri="{FF2B5EF4-FFF2-40B4-BE49-F238E27FC236}">
                <a16:creationId xmlns:a16="http://schemas.microsoft.com/office/drawing/2014/main" id="{203A9106-BA52-4D80-90FD-FD65A90330F8}"/>
              </a:ext>
            </a:extLst>
          </p:cNvPr>
          <p:cNvPicPr>
            <a:picLocks noChangeAspect="1"/>
          </p:cNvPicPr>
          <p:nvPr/>
        </p:nvPicPr>
        <p:blipFill>
          <a:blip r:embed="rId4"/>
          <a:stretch>
            <a:fillRect/>
          </a:stretch>
        </p:blipFill>
        <p:spPr>
          <a:xfrm>
            <a:off x="12344350" y="273830"/>
            <a:ext cx="1779297" cy="1779297"/>
          </a:xfrm>
          <a:prstGeom prst="rect">
            <a:avLst/>
          </a:prstGeom>
        </p:spPr>
      </p:pic>
    </p:spTree>
    <p:extLst>
      <p:ext uri="{BB962C8B-B14F-4D97-AF65-F5344CB8AC3E}">
        <p14:creationId xmlns:p14="http://schemas.microsoft.com/office/powerpoint/2010/main" val="189463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2"/>
          <p:cNvSpPr/>
          <p:nvPr/>
        </p:nvSpPr>
        <p:spPr>
          <a:xfrm>
            <a:off x="837724" y="3259944"/>
            <a:ext cx="13221176" cy="1574800"/>
          </a:xfrm>
          <a:prstGeom prst="rect">
            <a:avLst/>
          </a:prstGeom>
          <a:noFill/>
          <a:ln/>
        </p:spPr>
        <p:txBody>
          <a:bodyPr wrap="square" lIns="0" tIns="0" rIns="0" bIns="0" rtlCol="0" anchor="t"/>
          <a:lstStyle/>
          <a:p>
            <a:pPr marL="0" indent="0" algn="l">
              <a:lnSpc>
                <a:spcPts val="2700"/>
              </a:lnSpc>
              <a:buNone/>
            </a:pPr>
            <a:r>
              <a:rPr lang="en-US" sz="2000" b="1" dirty="0">
                <a:solidFill>
                  <a:srgbClr val="00002E"/>
                </a:solidFill>
                <a:effectLst>
                  <a:outerShdw blurRad="38100" dist="38100" dir="2700000" algn="tl">
                    <a:srgbClr val="000000">
                      <a:alpha val="43137"/>
                    </a:srgbClr>
                  </a:outerShdw>
                </a:effectLst>
                <a:latin typeface="PT Sans" pitchFamily="34" charset="0"/>
                <a:ea typeface="PT Sans" pitchFamily="34" charset="-122"/>
                <a:cs typeface="PT Sans" pitchFamily="34" charset="-120"/>
              </a:rPr>
              <a:t>The primary goal </a:t>
            </a:r>
            <a:r>
              <a:rPr lang="en-US" sz="2000" dirty="0">
                <a:solidFill>
                  <a:srgbClr val="00002E"/>
                </a:solidFill>
                <a:latin typeface="PT Sans" pitchFamily="34" charset="0"/>
                <a:ea typeface="PT Sans" pitchFamily="34" charset="-122"/>
                <a:cs typeface="PT Sans" pitchFamily="34" charset="-120"/>
              </a:rPr>
              <a:t>of vision therapy is to enhance eye coordination, visual tracking, attention, and the child's ability to engage meaningfully with their visual environment. By strengthening these visual skills, therapy directly contributes to:</a:t>
            </a:r>
            <a:endParaRPr lang="en-US" sz="2000" dirty="0"/>
          </a:p>
        </p:txBody>
      </p:sp>
      <p:sp>
        <p:nvSpPr>
          <p:cNvPr id="4" name="Text 3"/>
          <p:cNvSpPr/>
          <p:nvPr/>
        </p:nvSpPr>
        <p:spPr>
          <a:xfrm>
            <a:off x="837724" y="4238412"/>
            <a:ext cx="13221176" cy="1456148"/>
          </a:xfrm>
          <a:prstGeom prst="rect">
            <a:avLst/>
          </a:prstGeom>
          <a:noFill/>
          <a:ln/>
        </p:spPr>
        <p:txBody>
          <a:bodyPr wrap="none" lIns="0" tIns="0" rIns="0" bIns="0" rtlCol="0" anchor="t"/>
          <a:lstStyle/>
          <a:p>
            <a:pPr marL="342900" indent="-342900" algn="l">
              <a:lnSpc>
                <a:spcPts val="2700"/>
              </a:lnSpc>
              <a:buSzPct val="100000"/>
              <a:buChar char="•"/>
            </a:pPr>
            <a:r>
              <a:rPr lang="en-US" sz="2000" b="1" dirty="0">
                <a:solidFill>
                  <a:srgbClr val="00002E"/>
                </a:solidFill>
                <a:latin typeface="PT Sans" pitchFamily="34" charset="0"/>
                <a:ea typeface="PT Sans" pitchFamily="34" charset="-122"/>
                <a:cs typeface="PT Sans" pitchFamily="34" charset="-120"/>
              </a:rPr>
              <a:t>Improved learning capabilities</a:t>
            </a:r>
            <a:endParaRPr lang="en-US" sz="2000" dirty="0"/>
          </a:p>
        </p:txBody>
      </p:sp>
      <p:sp>
        <p:nvSpPr>
          <p:cNvPr id="5" name="Text 4"/>
          <p:cNvSpPr/>
          <p:nvPr/>
        </p:nvSpPr>
        <p:spPr>
          <a:xfrm>
            <a:off x="837724" y="4941086"/>
            <a:ext cx="13221176" cy="1456148"/>
          </a:xfrm>
          <a:prstGeom prst="rect">
            <a:avLst/>
          </a:prstGeom>
          <a:noFill/>
          <a:ln/>
        </p:spPr>
        <p:txBody>
          <a:bodyPr wrap="none" lIns="0" tIns="0" rIns="0" bIns="0" rtlCol="0" anchor="t"/>
          <a:lstStyle/>
          <a:p>
            <a:pPr marL="342900" indent="-342900" algn="l">
              <a:lnSpc>
                <a:spcPts val="2700"/>
              </a:lnSpc>
              <a:buSzPct val="100000"/>
              <a:buChar char="•"/>
            </a:pPr>
            <a:r>
              <a:rPr lang="en-US" sz="2000" b="1" dirty="0">
                <a:solidFill>
                  <a:srgbClr val="00002E"/>
                </a:solidFill>
                <a:latin typeface="PT Sans" pitchFamily="34" charset="0"/>
                <a:ea typeface="PT Sans" pitchFamily="34" charset="-122"/>
                <a:cs typeface="PT Sans" pitchFamily="34" charset="-120"/>
              </a:rPr>
              <a:t>Better communication skills</a:t>
            </a:r>
            <a:endParaRPr lang="en-US" sz="2000" dirty="0"/>
          </a:p>
        </p:txBody>
      </p:sp>
      <p:sp>
        <p:nvSpPr>
          <p:cNvPr id="6" name="Text 5"/>
          <p:cNvSpPr/>
          <p:nvPr/>
        </p:nvSpPr>
        <p:spPr>
          <a:xfrm>
            <a:off x="837724" y="5694560"/>
            <a:ext cx="13221176" cy="1456148"/>
          </a:xfrm>
          <a:prstGeom prst="rect">
            <a:avLst/>
          </a:prstGeom>
          <a:noFill/>
          <a:ln/>
        </p:spPr>
        <p:txBody>
          <a:bodyPr wrap="none" lIns="0" tIns="0" rIns="0" bIns="0" rtlCol="0" anchor="t"/>
          <a:lstStyle/>
          <a:p>
            <a:pPr marL="342900" indent="-342900" algn="l">
              <a:lnSpc>
                <a:spcPts val="2700"/>
              </a:lnSpc>
              <a:buSzPct val="100000"/>
              <a:buChar char="•"/>
            </a:pPr>
            <a:r>
              <a:rPr lang="en-US" sz="2000" b="1" dirty="0">
                <a:solidFill>
                  <a:srgbClr val="00002E"/>
                </a:solidFill>
                <a:latin typeface="PT Sans" pitchFamily="34" charset="0"/>
                <a:ea typeface="PT Sans" pitchFamily="34" charset="-122"/>
                <a:cs typeface="PT Sans" pitchFamily="34" charset="-120"/>
              </a:rPr>
              <a:t>Reduced sensory overload</a:t>
            </a:r>
            <a:endParaRPr lang="en-US" sz="2000" dirty="0"/>
          </a:p>
        </p:txBody>
      </p:sp>
      <p:sp>
        <p:nvSpPr>
          <p:cNvPr id="7" name="Text 6"/>
          <p:cNvSpPr/>
          <p:nvPr/>
        </p:nvSpPr>
        <p:spPr>
          <a:xfrm>
            <a:off x="837724" y="6431789"/>
            <a:ext cx="13221176" cy="1456148"/>
          </a:xfrm>
          <a:prstGeom prst="rect">
            <a:avLst/>
          </a:prstGeom>
          <a:noFill/>
          <a:ln/>
        </p:spPr>
        <p:txBody>
          <a:bodyPr wrap="none" lIns="0" tIns="0" rIns="0" bIns="0" rtlCol="0" anchor="t"/>
          <a:lstStyle/>
          <a:p>
            <a:pPr marL="342900" indent="-342900" algn="l">
              <a:lnSpc>
                <a:spcPts val="2700"/>
              </a:lnSpc>
              <a:buSzPct val="100000"/>
              <a:buChar char="•"/>
            </a:pPr>
            <a:r>
              <a:rPr lang="en-US" sz="2000" b="1" dirty="0">
                <a:solidFill>
                  <a:srgbClr val="00002E"/>
                </a:solidFill>
                <a:latin typeface="PT Sans" pitchFamily="34" charset="0"/>
                <a:ea typeface="PT Sans" pitchFamily="34" charset="-122"/>
                <a:cs typeface="PT Sans" pitchFamily="34" charset="-120"/>
              </a:rPr>
              <a:t>Improved behavior</a:t>
            </a:r>
            <a:r>
              <a:rPr lang="en-US" sz="2000" dirty="0">
                <a:solidFill>
                  <a:srgbClr val="00002E"/>
                </a:solidFill>
                <a:latin typeface="PT Sans" pitchFamily="34" charset="0"/>
                <a:ea typeface="PT Sans" pitchFamily="34" charset="-122"/>
                <a:cs typeface="PT Sans" pitchFamily="34" charset="-120"/>
              </a:rPr>
              <a:t>, by alleviating frustration stemming from visual confusion</a:t>
            </a:r>
            <a:endParaRPr lang="en-US" sz="20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9300" y="596900"/>
            <a:ext cx="5003800" cy="225600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8690" y="4618713"/>
            <a:ext cx="9144019" cy="6098300"/>
          </a:xfrm>
          <a:prstGeom prst="rect">
            <a:avLst/>
          </a:prstGeom>
        </p:spPr>
      </p:pic>
      <p:sp>
        <p:nvSpPr>
          <p:cNvPr id="10" name="Rounded Rectangle 9"/>
          <p:cNvSpPr/>
          <p:nvPr/>
        </p:nvSpPr>
        <p:spPr>
          <a:xfrm>
            <a:off x="12878276" y="7767587"/>
            <a:ext cx="1626996" cy="46201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pic>
        <p:nvPicPr>
          <p:cNvPr id="2" name="Picture 1">
            <a:extLst>
              <a:ext uri="{FF2B5EF4-FFF2-40B4-BE49-F238E27FC236}">
                <a16:creationId xmlns:a16="http://schemas.microsoft.com/office/drawing/2014/main" id="{29FE625F-0691-4BCE-666C-EF40C509AC4A}"/>
              </a:ext>
            </a:extLst>
          </p:cNvPr>
          <p:cNvPicPr>
            <a:picLocks noChangeAspect="1"/>
          </p:cNvPicPr>
          <p:nvPr/>
        </p:nvPicPr>
        <p:blipFill>
          <a:blip r:embed="rId4"/>
          <a:stretch>
            <a:fillRect/>
          </a:stretch>
        </p:blipFill>
        <p:spPr>
          <a:xfrm>
            <a:off x="12589588" y="77979"/>
            <a:ext cx="1915684" cy="1915684"/>
          </a:xfrm>
          <a:prstGeom prst="rect">
            <a:avLst/>
          </a:prstGeom>
        </p:spPr>
      </p:pic>
    </p:spTree>
    <p:extLst>
      <p:ext uri="{BB962C8B-B14F-4D97-AF65-F5344CB8AC3E}">
        <p14:creationId xmlns:p14="http://schemas.microsoft.com/office/powerpoint/2010/main" val="685654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869037"/>
            <a:ext cx="6496883" cy="633651"/>
          </a:xfrm>
          <a:prstGeom prst="rect">
            <a:avLst/>
          </a:prstGeom>
          <a:noFill/>
          <a:ln/>
        </p:spPr>
        <p:txBody>
          <a:bodyPr wrap="none" lIns="0" tIns="0" rIns="0" bIns="0" rtlCol="0" anchor="t"/>
          <a:lstStyle/>
          <a:p>
            <a:pPr marL="0" indent="0" algn="l">
              <a:lnSpc>
                <a:spcPts val="4950"/>
              </a:lnSpc>
              <a:buNone/>
            </a:pPr>
            <a:r>
              <a:rPr lang="en-US" sz="3950" dirty="0">
                <a:solidFill>
                  <a:srgbClr val="2D4DF2"/>
                </a:solidFill>
                <a:latin typeface="Mongolian Baiti" panose="03000500000000000000" pitchFamily="66" charset="0"/>
                <a:ea typeface="Nunito Semi Bold" pitchFamily="34" charset="-122"/>
                <a:cs typeface="Mongolian Baiti" panose="03000500000000000000" pitchFamily="66" charset="0"/>
              </a:rPr>
              <a:t>Who Vision Therapy Helps?</a:t>
            </a:r>
            <a:endParaRPr lang="en-US" sz="3950" dirty="0">
              <a:latin typeface="Mongolian Baiti" panose="03000500000000000000" pitchFamily="66" charset="0"/>
              <a:cs typeface="Mongolian Baiti" panose="03000500000000000000" pitchFamily="66" charset="0"/>
            </a:endParaRPr>
          </a:p>
        </p:txBody>
      </p:sp>
      <p:sp>
        <p:nvSpPr>
          <p:cNvPr id="4" name="Text 1"/>
          <p:cNvSpPr/>
          <p:nvPr/>
        </p:nvSpPr>
        <p:spPr>
          <a:xfrm>
            <a:off x="6324124" y="1825823"/>
            <a:ext cx="7468553" cy="689134"/>
          </a:xfrm>
          <a:prstGeom prst="rect">
            <a:avLst/>
          </a:prstGeom>
          <a:noFill/>
          <a:ln/>
        </p:spPr>
        <p:txBody>
          <a:bodyPr wrap="square" lIns="0" tIns="0" rIns="0" bIns="0" rtlCol="0" anchor="t"/>
          <a:lstStyle/>
          <a:p>
            <a:pPr marL="0" indent="0" algn="l">
              <a:lnSpc>
                <a:spcPts val="2700"/>
              </a:lnSpc>
              <a:buNone/>
            </a:pPr>
            <a:r>
              <a:rPr lang="en-US" sz="1650" dirty="0">
                <a:solidFill>
                  <a:srgbClr val="00002E"/>
                </a:solidFill>
                <a:latin typeface="PT Sans" pitchFamily="34" charset="0"/>
                <a:ea typeface="PT Sans" pitchFamily="34" charset="-122"/>
                <a:cs typeface="PT Sans" pitchFamily="34" charset="-120"/>
              </a:rPr>
              <a:t>Vision therapy offers significant benefits for children with autism who exhibit specific visual and behavioral challenges:</a:t>
            </a:r>
            <a:endParaRPr lang="en-US" sz="1650" dirty="0"/>
          </a:p>
        </p:txBody>
      </p:sp>
      <p:sp>
        <p:nvSpPr>
          <p:cNvPr id="5" name="Text 2"/>
          <p:cNvSpPr/>
          <p:nvPr/>
        </p:nvSpPr>
        <p:spPr>
          <a:xfrm>
            <a:off x="6324124" y="2951083"/>
            <a:ext cx="3471505" cy="344567"/>
          </a:xfrm>
          <a:prstGeom prst="rect">
            <a:avLst/>
          </a:prstGeom>
          <a:noFill/>
          <a:ln/>
        </p:spPr>
        <p:txBody>
          <a:bodyPr wrap="none" lIns="0" tIns="0" rIns="0" bIns="0" rtlCol="0" anchor="t"/>
          <a:lstStyle/>
          <a:p>
            <a:pPr marL="342900" indent="-342900" algn="l">
              <a:lnSpc>
                <a:spcPts val="2700"/>
              </a:lnSpc>
              <a:buSzPct val="100000"/>
              <a:buChar char="•"/>
            </a:pPr>
            <a:r>
              <a:rPr lang="en-US" sz="1650" dirty="0">
                <a:solidFill>
                  <a:srgbClr val="00002E"/>
                </a:solidFill>
                <a:latin typeface="PT Sans" pitchFamily="34" charset="0"/>
                <a:ea typeface="PT Sans" pitchFamily="34" charset="-122"/>
                <a:cs typeface="PT Sans" pitchFamily="34" charset="-120"/>
              </a:rPr>
              <a:t>Difficulty maintaining eye contact</a:t>
            </a:r>
            <a:endParaRPr lang="en-US" sz="1650" dirty="0"/>
          </a:p>
        </p:txBody>
      </p:sp>
      <p:sp>
        <p:nvSpPr>
          <p:cNvPr id="6" name="Text 3"/>
          <p:cNvSpPr/>
          <p:nvPr/>
        </p:nvSpPr>
        <p:spPr>
          <a:xfrm>
            <a:off x="6324124" y="3371017"/>
            <a:ext cx="3471505" cy="344567"/>
          </a:xfrm>
          <a:prstGeom prst="rect">
            <a:avLst/>
          </a:prstGeom>
          <a:noFill/>
          <a:ln/>
        </p:spPr>
        <p:txBody>
          <a:bodyPr wrap="none" lIns="0" tIns="0" rIns="0" bIns="0" rtlCol="0" anchor="t"/>
          <a:lstStyle/>
          <a:p>
            <a:pPr marL="342900" indent="-342900" algn="l">
              <a:lnSpc>
                <a:spcPts val="2700"/>
              </a:lnSpc>
              <a:buSzPct val="100000"/>
              <a:buChar char="•"/>
            </a:pPr>
            <a:r>
              <a:rPr lang="en-US" sz="1650" dirty="0">
                <a:solidFill>
                  <a:srgbClr val="00002E"/>
                </a:solidFill>
                <a:latin typeface="PT Sans" pitchFamily="34" charset="0"/>
                <a:ea typeface="PT Sans" pitchFamily="34" charset="-122"/>
                <a:cs typeface="PT Sans" pitchFamily="34" charset="-120"/>
              </a:rPr>
              <a:t>Poor hand-eye coordination</a:t>
            </a:r>
            <a:endParaRPr lang="en-US" sz="1650" dirty="0"/>
          </a:p>
        </p:txBody>
      </p:sp>
      <p:sp>
        <p:nvSpPr>
          <p:cNvPr id="7" name="Text 4"/>
          <p:cNvSpPr/>
          <p:nvPr/>
        </p:nvSpPr>
        <p:spPr>
          <a:xfrm>
            <a:off x="6324124" y="3790950"/>
            <a:ext cx="3471505" cy="689134"/>
          </a:xfrm>
          <a:prstGeom prst="rect">
            <a:avLst/>
          </a:prstGeom>
          <a:noFill/>
          <a:ln/>
        </p:spPr>
        <p:txBody>
          <a:bodyPr wrap="square" lIns="0" tIns="0" rIns="0" bIns="0" rtlCol="0" anchor="t"/>
          <a:lstStyle/>
          <a:p>
            <a:pPr marL="342900" indent="-342900" algn="l">
              <a:lnSpc>
                <a:spcPts val="2700"/>
              </a:lnSpc>
              <a:buSzPct val="100000"/>
              <a:buChar char="•"/>
            </a:pPr>
            <a:r>
              <a:rPr lang="en-US" sz="1650" dirty="0">
                <a:solidFill>
                  <a:srgbClr val="00002E"/>
                </a:solidFill>
                <a:latin typeface="PT Sans" pitchFamily="34" charset="0"/>
                <a:ea typeface="PT Sans" pitchFamily="34" charset="-122"/>
                <a:cs typeface="PT Sans" pitchFamily="34" charset="-120"/>
              </a:rPr>
              <a:t>Challenges in reading or copying from a board</a:t>
            </a:r>
            <a:endParaRPr lang="en-US" sz="1650" dirty="0"/>
          </a:p>
        </p:txBody>
      </p:sp>
      <p:sp>
        <p:nvSpPr>
          <p:cNvPr id="8" name="Text 5"/>
          <p:cNvSpPr/>
          <p:nvPr/>
        </p:nvSpPr>
        <p:spPr>
          <a:xfrm>
            <a:off x="6324124" y="4555450"/>
            <a:ext cx="3471505" cy="689134"/>
          </a:xfrm>
          <a:prstGeom prst="rect">
            <a:avLst/>
          </a:prstGeom>
          <a:noFill/>
          <a:ln/>
        </p:spPr>
        <p:txBody>
          <a:bodyPr wrap="square" lIns="0" tIns="0" rIns="0" bIns="0" rtlCol="0" anchor="t"/>
          <a:lstStyle/>
          <a:p>
            <a:pPr marL="342900" indent="-342900" algn="l">
              <a:lnSpc>
                <a:spcPts val="2700"/>
              </a:lnSpc>
              <a:buSzPct val="100000"/>
              <a:buChar char="•"/>
            </a:pPr>
            <a:r>
              <a:rPr lang="en-US" sz="1650" dirty="0">
                <a:solidFill>
                  <a:srgbClr val="00002E"/>
                </a:solidFill>
                <a:latin typeface="PT Sans" pitchFamily="34" charset="0"/>
                <a:ea typeface="PT Sans" pitchFamily="34" charset="-122"/>
                <a:cs typeface="PT Sans" pitchFamily="34" charset="-120"/>
              </a:rPr>
              <a:t>Trouble following moving objects (e.g., a ball)</a:t>
            </a:r>
            <a:endParaRPr lang="en-US" sz="1650" dirty="0"/>
          </a:p>
        </p:txBody>
      </p:sp>
      <p:sp>
        <p:nvSpPr>
          <p:cNvPr id="9" name="Text 6"/>
          <p:cNvSpPr/>
          <p:nvPr/>
        </p:nvSpPr>
        <p:spPr>
          <a:xfrm>
            <a:off x="6324124" y="5319951"/>
            <a:ext cx="3471505" cy="689134"/>
          </a:xfrm>
          <a:prstGeom prst="rect">
            <a:avLst/>
          </a:prstGeom>
          <a:noFill/>
          <a:ln/>
        </p:spPr>
        <p:txBody>
          <a:bodyPr wrap="square" lIns="0" tIns="0" rIns="0" bIns="0" rtlCol="0" anchor="t"/>
          <a:lstStyle/>
          <a:p>
            <a:pPr marL="342900" indent="-342900" algn="l">
              <a:lnSpc>
                <a:spcPts val="2700"/>
              </a:lnSpc>
              <a:buSzPct val="100000"/>
              <a:buChar char="•"/>
            </a:pPr>
            <a:r>
              <a:rPr lang="en-US" sz="1650" dirty="0">
                <a:solidFill>
                  <a:srgbClr val="00002E"/>
                </a:solidFill>
                <a:latin typeface="PT Sans" pitchFamily="34" charset="0"/>
                <a:ea typeface="PT Sans" pitchFamily="34" charset="-122"/>
                <a:cs typeface="PT Sans" pitchFamily="34" charset="-120"/>
              </a:rPr>
              <a:t>Sensitivity to light or tendency to look away from visual stimuli</a:t>
            </a:r>
            <a:endParaRPr lang="en-US" sz="1650" dirty="0"/>
          </a:p>
        </p:txBody>
      </p:sp>
      <p:sp>
        <p:nvSpPr>
          <p:cNvPr id="10" name="Text 7"/>
          <p:cNvSpPr/>
          <p:nvPr/>
        </p:nvSpPr>
        <p:spPr>
          <a:xfrm>
            <a:off x="10321172" y="2896413"/>
            <a:ext cx="3471505" cy="1033701"/>
          </a:xfrm>
          <a:prstGeom prst="rect">
            <a:avLst/>
          </a:prstGeom>
          <a:noFill/>
          <a:ln/>
        </p:spPr>
        <p:txBody>
          <a:bodyPr wrap="square" lIns="0" tIns="0" rIns="0" bIns="0" rtlCol="0" anchor="t"/>
          <a:lstStyle/>
          <a:p>
            <a:pPr marL="342900" indent="-342900" algn="l">
              <a:lnSpc>
                <a:spcPts val="2700"/>
              </a:lnSpc>
              <a:buSzPct val="100000"/>
              <a:buChar char="•"/>
            </a:pPr>
            <a:r>
              <a:rPr lang="en-US" sz="1650" dirty="0">
                <a:solidFill>
                  <a:srgbClr val="00002E"/>
                </a:solidFill>
                <a:latin typeface="PT Sans" pitchFamily="34" charset="0"/>
                <a:ea typeface="PT Sans" pitchFamily="34" charset="-122"/>
                <a:cs typeface="PT Sans" pitchFamily="34" charset="-120"/>
              </a:rPr>
              <a:t>Frequent tripping or bumping into objects due to poor depth perception</a:t>
            </a:r>
            <a:endParaRPr lang="en-US" sz="1650" dirty="0"/>
          </a:p>
        </p:txBody>
      </p:sp>
      <p:sp>
        <p:nvSpPr>
          <p:cNvPr id="11" name="Text 8"/>
          <p:cNvSpPr/>
          <p:nvPr/>
        </p:nvSpPr>
        <p:spPr>
          <a:xfrm>
            <a:off x="10328791" y="4060150"/>
            <a:ext cx="3471505" cy="689134"/>
          </a:xfrm>
          <a:prstGeom prst="rect">
            <a:avLst/>
          </a:prstGeom>
          <a:noFill/>
          <a:ln/>
        </p:spPr>
        <p:txBody>
          <a:bodyPr wrap="square" lIns="0" tIns="0" rIns="0" bIns="0" rtlCol="0" anchor="t"/>
          <a:lstStyle/>
          <a:p>
            <a:pPr marL="342900" indent="-342900" algn="l">
              <a:lnSpc>
                <a:spcPts val="2700"/>
              </a:lnSpc>
              <a:buSzPct val="100000"/>
              <a:buChar char="•"/>
            </a:pPr>
            <a:r>
              <a:rPr lang="en-US" sz="1650" dirty="0">
                <a:solidFill>
                  <a:srgbClr val="00002E"/>
                </a:solidFill>
                <a:latin typeface="PT Sans" pitchFamily="34" charset="0"/>
                <a:ea typeface="PT Sans" pitchFamily="34" charset="-122"/>
                <a:cs typeface="PT Sans" pitchFamily="34" charset="-120"/>
              </a:rPr>
              <a:t>Problems with visual attention and focus</a:t>
            </a:r>
            <a:endParaRPr lang="en-US" sz="1650" dirty="0"/>
          </a:p>
        </p:txBody>
      </p:sp>
      <p:sp>
        <p:nvSpPr>
          <p:cNvPr id="12" name="Text 9"/>
          <p:cNvSpPr/>
          <p:nvPr/>
        </p:nvSpPr>
        <p:spPr>
          <a:xfrm>
            <a:off x="10328791" y="4824651"/>
            <a:ext cx="3471505" cy="689134"/>
          </a:xfrm>
          <a:prstGeom prst="rect">
            <a:avLst/>
          </a:prstGeom>
          <a:noFill/>
          <a:ln/>
        </p:spPr>
        <p:txBody>
          <a:bodyPr wrap="square" lIns="0" tIns="0" rIns="0" bIns="0" rtlCol="0" anchor="t"/>
          <a:lstStyle/>
          <a:p>
            <a:pPr marL="342900" indent="-342900" algn="l">
              <a:lnSpc>
                <a:spcPts val="2700"/>
              </a:lnSpc>
              <a:buSzPct val="100000"/>
              <a:buChar char="•"/>
            </a:pPr>
            <a:r>
              <a:rPr lang="en-US" sz="1650" dirty="0">
                <a:solidFill>
                  <a:srgbClr val="00002E"/>
                </a:solidFill>
                <a:latin typeface="PT Sans" pitchFamily="34" charset="0"/>
                <a:ea typeface="PT Sans" pitchFamily="34" charset="-122"/>
                <a:cs typeface="PT Sans" pitchFamily="34" charset="-120"/>
              </a:rPr>
              <a:t>Repetitive visual behaviors (e.g., staring at lights, side glancing)</a:t>
            </a:r>
            <a:endParaRPr lang="en-US" sz="1650" dirty="0"/>
          </a:p>
        </p:txBody>
      </p:sp>
      <p:sp>
        <p:nvSpPr>
          <p:cNvPr id="13" name="Text 10"/>
          <p:cNvSpPr/>
          <p:nvPr/>
        </p:nvSpPr>
        <p:spPr>
          <a:xfrm>
            <a:off x="6324124" y="6326743"/>
            <a:ext cx="7468553" cy="1033701"/>
          </a:xfrm>
          <a:prstGeom prst="rect">
            <a:avLst/>
          </a:prstGeom>
          <a:noFill/>
          <a:ln/>
        </p:spPr>
        <p:txBody>
          <a:bodyPr wrap="square" lIns="0" tIns="0" rIns="0" bIns="0" rtlCol="0" anchor="t"/>
          <a:lstStyle/>
          <a:p>
            <a:pPr marL="0" indent="0" algn="l">
              <a:lnSpc>
                <a:spcPts val="2700"/>
              </a:lnSpc>
              <a:buNone/>
            </a:pPr>
            <a:r>
              <a:rPr lang="en-US" sz="1650" dirty="0">
                <a:solidFill>
                  <a:srgbClr val="00002E"/>
                </a:solidFill>
                <a:latin typeface="PT Sans" pitchFamily="34" charset="0"/>
                <a:ea typeface="PT Sans" pitchFamily="34" charset="-122"/>
                <a:cs typeface="PT Sans" pitchFamily="34" charset="-120"/>
              </a:rPr>
              <a:t>This therapy is valuable for both non-verbal and verbal children, especially when integrated with other interventions such as occupational therapy, Applied Behavioral Analysis (ABA), or speech therapy, creating a holistic support system.</a:t>
            </a:r>
            <a:endParaRPr lang="en-US" sz="1650" dirty="0"/>
          </a:p>
        </p:txBody>
      </p:sp>
      <p:sp>
        <p:nvSpPr>
          <p:cNvPr id="14" name="Rounded Rectangle 13"/>
          <p:cNvSpPr/>
          <p:nvPr/>
        </p:nvSpPr>
        <p:spPr>
          <a:xfrm>
            <a:off x="12878276" y="7767587"/>
            <a:ext cx="1626996" cy="462013"/>
          </a:xfrm>
          <a:prstGeom prst="roundRect">
            <a:avLst/>
          </a:prstGeom>
          <a:solidFill>
            <a:srgbClr val="00D9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D9F0"/>
              </a:solidFill>
            </a:endParaRPr>
          </a:p>
        </p:txBody>
      </p:sp>
      <p:pic>
        <p:nvPicPr>
          <p:cNvPr id="15" name="Picture 14">
            <a:extLst>
              <a:ext uri="{FF2B5EF4-FFF2-40B4-BE49-F238E27FC236}">
                <a16:creationId xmlns:a16="http://schemas.microsoft.com/office/drawing/2014/main" id="{1D784B59-9991-4EF2-2ECE-59A8DE1E8CAE}"/>
              </a:ext>
            </a:extLst>
          </p:cNvPr>
          <p:cNvPicPr>
            <a:picLocks noChangeAspect="1"/>
          </p:cNvPicPr>
          <p:nvPr/>
        </p:nvPicPr>
        <p:blipFill>
          <a:blip r:embed="rId4"/>
          <a:stretch>
            <a:fillRect/>
          </a:stretch>
        </p:blipFill>
        <p:spPr>
          <a:xfrm>
            <a:off x="12801746" y="214753"/>
            <a:ext cx="1703526" cy="1703526"/>
          </a:xfrm>
          <a:prstGeom prst="rect">
            <a:avLst/>
          </a:prstGeom>
        </p:spPr>
      </p:pic>
    </p:spTree>
    <p:extLst>
      <p:ext uri="{BB962C8B-B14F-4D97-AF65-F5344CB8AC3E}">
        <p14:creationId xmlns:p14="http://schemas.microsoft.com/office/powerpoint/2010/main" val="1450118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805357827"/>
              </p:ext>
            </p:extLst>
          </p:nvPr>
        </p:nvGraphicFramePr>
        <p:xfrm>
          <a:off x="120560" y="1420389"/>
          <a:ext cx="9787944" cy="5640948"/>
        </p:xfrm>
        <a:graphic>
          <a:graphicData uri="http://schemas.openxmlformats.org/drawingml/2006/table">
            <a:tbl>
              <a:tblPr firstRow="1" firstCol="1" bandRow="1">
                <a:tableStyleId>{5C22544A-7EE6-4342-B048-85BDC9FD1C3A}</a:tableStyleId>
              </a:tblPr>
              <a:tblGrid>
                <a:gridCol w="4893972">
                  <a:extLst>
                    <a:ext uri="{9D8B030D-6E8A-4147-A177-3AD203B41FA5}">
                      <a16:colId xmlns:a16="http://schemas.microsoft.com/office/drawing/2014/main" val="1521732065"/>
                    </a:ext>
                  </a:extLst>
                </a:gridCol>
                <a:gridCol w="4893972">
                  <a:extLst>
                    <a:ext uri="{9D8B030D-6E8A-4147-A177-3AD203B41FA5}">
                      <a16:colId xmlns:a16="http://schemas.microsoft.com/office/drawing/2014/main" val="2750449908"/>
                    </a:ext>
                  </a:extLst>
                </a:gridCol>
              </a:tblGrid>
              <a:tr h="798025">
                <a:tc>
                  <a:txBody>
                    <a:bodyPr/>
                    <a:lstStyle/>
                    <a:p>
                      <a:pPr algn="ctr">
                        <a:lnSpc>
                          <a:spcPct val="115000"/>
                        </a:lnSpc>
                        <a:spcAft>
                          <a:spcPts val="1000"/>
                        </a:spcAft>
                      </a:pPr>
                      <a:r>
                        <a:rPr lang="en-US" sz="2000" spc="300" dirty="0">
                          <a:effectLst/>
                          <a:latin typeface="Mongolian Baiti" panose="03000500000000000000" pitchFamily="66" charset="0"/>
                          <a:cs typeface="Mongolian Baiti" panose="03000500000000000000" pitchFamily="66" charset="0"/>
                        </a:rPr>
                        <a:t>Hyper (Over-sensitivity)</a:t>
                      </a:r>
                      <a:endParaRPr lang="en-IN" sz="2000" spc="300" dirty="0">
                        <a:effectLst/>
                        <a:latin typeface="Mongolian Baiti" panose="03000500000000000000" pitchFamily="66" charset="0"/>
                        <a:ea typeface="MS Mincho"/>
                        <a:cs typeface="Mongolian Baiti" panose="03000500000000000000" pitchFamily="66" charset="0"/>
                      </a:endParaRPr>
                    </a:p>
                  </a:txBody>
                  <a:tcPr marL="68580" marR="68580" marT="0" marB="0"/>
                </a:tc>
                <a:tc>
                  <a:txBody>
                    <a:bodyPr/>
                    <a:lstStyle/>
                    <a:p>
                      <a:pPr algn="ctr">
                        <a:lnSpc>
                          <a:spcPct val="115000"/>
                        </a:lnSpc>
                        <a:spcAft>
                          <a:spcPts val="1000"/>
                        </a:spcAft>
                      </a:pPr>
                      <a:r>
                        <a:rPr lang="en-US" sz="2000" spc="300" dirty="0">
                          <a:effectLst/>
                          <a:latin typeface="Mongolian Baiti" panose="03000500000000000000" pitchFamily="66" charset="0"/>
                          <a:cs typeface="Mongolian Baiti" panose="03000500000000000000" pitchFamily="66" charset="0"/>
                        </a:rPr>
                        <a:t>Hypo (Under-sensitivity)</a:t>
                      </a:r>
                      <a:endParaRPr lang="en-IN" sz="2000" spc="300" dirty="0">
                        <a:effectLst/>
                        <a:latin typeface="Mongolian Baiti" panose="03000500000000000000" pitchFamily="66" charset="0"/>
                        <a:ea typeface="MS Mincho"/>
                        <a:cs typeface="Mongolian Baiti" panose="03000500000000000000" pitchFamily="66" charset="0"/>
                      </a:endParaRPr>
                    </a:p>
                  </a:txBody>
                  <a:tcPr marL="68580" marR="68580" marT="0" marB="0"/>
                </a:tc>
                <a:extLst>
                  <a:ext uri="{0D108BD9-81ED-4DB2-BD59-A6C34878D82A}">
                    <a16:rowId xmlns:a16="http://schemas.microsoft.com/office/drawing/2014/main" val="3561649675"/>
                  </a:ext>
                </a:extLst>
              </a:tr>
              <a:tr h="798025">
                <a:tc>
                  <a:txBody>
                    <a:bodyPr/>
                    <a:lstStyle/>
                    <a:p>
                      <a:pPr>
                        <a:lnSpc>
                          <a:spcPct val="115000"/>
                        </a:lnSpc>
                        <a:spcAft>
                          <a:spcPts val="1000"/>
                        </a:spcAft>
                      </a:pPr>
                      <a:r>
                        <a:rPr lang="en-US" sz="2000" dirty="0">
                          <a:effectLst/>
                        </a:rPr>
                        <a:t>Focusing on tiny pieces of dust/particles.</a:t>
                      </a:r>
                      <a:endParaRPr lang="en-IN" sz="2000" dirty="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nSpc>
                          <a:spcPct val="115000"/>
                        </a:lnSpc>
                        <a:spcAft>
                          <a:spcPts val="1000"/>
                        </a:spcAft>
                      </a:pPr>
                      <a:r>
                        <a:rPr lang="en-US" sz="2000" dirty="0">
                          <a:effectLst/>
                        </a:rPr>
                        <a:t>Attracted towards light.</a:t>
                      </a:r>
                      <a:endParaRPr lang="en-IN" sz="2000" dirty="0">
                        <a:effectLst/>
                        <a:latin typeface="Cambria" panose="020405030504060302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2359715495"/>
                  </a:ext>
                </a:extLst>
              </a:tr>
              <a:tr h="798025">
                <a:tc>
                  <a:txBody>
                    <a:bodyPr/>
                    <a:lstStyle/>
                    <a:p>
                      <a:pPr>
                        <a:lnSpc>
                          <a:spcPct val="115000"/>
                        </a:lnSpc>
                        <a:spcAft>
                          <a:spcPts val="1000"/>
                        </a:spcAft>
                      </a:pPr>
                      <a:r>
                        <a:rPr lang="en-US" sz="2000" dirty="0">
                          <a:effectLst/>
                        </a:rPr>
                        <a:t>Aversion to dark and bright light.</a:t>
                      </a:r>
                      <a:endParaRPr lang="en-IN" sz="2000" dirty="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nSpc>
                          <a:spcPct val="115000"/>
                        </a:lnSpc>
                        <a:spcAft>
                          <a:spcPts val="1000"/>
                        </a:spcAft>
                      </a:pPr>
                      <a:r>
                        <a:rPr lang="en-US" sz="2000" dirty="0">
                          <a:effectLst/>
                        </a:rPr>
                        <a:t>Looking intensely at objects or people.</a:t>
                      </a:r>
                      <a:endParaRPr lang="en-IN" sz="2000" dirty="0">
                        <a:effectLst/>
                        <a:latin typeface="Cambria" panose="020405030504060302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1198515906"/>
                  </a:ext>
                </a:extLst>
              </a:tr>
              <a:tr h="798025">
                <a:tc>
                  <a:txBody>
                    <a:bodyPr/>
                    <a:lstStyle/>
                    <a:p>
                      <a:pPr>
                        <a:lnSpc>
                          <a:spcPct val="115000"/>
                        </a:lnSpc>
                        <a:spcAft>
                          <a:spcPts val="1000"/>
                        </a:spcAft>
                      </a:pPr>
                      <a:r>
                        <a:rPr lang="en-US" sz="2000" dirty="0">
                          <a:effectLst/>
                        </a:rPr>
                        <a:t>Dislike of sharp flashes of light.</a:t>
                      </a:r>
                      <a:endParaRPr lang="en-IN" sz="2000" dirty="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nSpc>
                          <a:spcPct val="115000"/>
                        </a:lnSpc>
                        <a:spcAft>
                          <a:spcPts val="1000"/>
                        </a:spcAft>
                      </a:pPr>
                      <a:r>
                        <a:rPr lang="en-US" sz="2000" dirty="0">
                          <a:effectLst/>
                        </a:rPr>
                        <a:t>Moving fingers or objects in front of the eyes.</a:t>
                      </a:r>
                      <a:endParaRPr lang="en-IN" sz="2000" dirty="0">
                        <a:effectLst/>
                        <a:latin typeface="Cambria" panose="020405030504060302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1752385218"/>
                  </a:ext>
                </a:extLst>
              </a:tr>
              <a:tr h="1650823">
                <a:tc>
                  <a:txBody>
                    <a:bodyPr/>
                    <a:lstStyle/>
                    <a:p>
                      <a:pPr>
                        <a:lnSpc>
                          <a:spcPct val="115000"/>
                        </a:lnSpc>
                        <a:spcAft>
                          <a:spcPts val="1000"/>
                        </a:spcAft>
                      </a:pPr>
                      <a:r>
                        <a:rPr lang="en-US" sz="2000" dirty="0">
                          <a:effectLst/>
                        </a:rPr>
                        <a:t>Looking down most of the time.</a:t>
                      </a:r>
                      <a:endParaRPr lang="en-IN" sz="2000" dirty="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nSpc>
                          <a:spcPct val="115000"/>
                        </a:lnSpc>
                        <a:spcAft>
                          <a:spcPts val="1000"/>
                        </a:spcAft>
                      </a:pPr>
                      <a:r>
                        <a:rPr lang="en-US" sz="2000" dirty="0">
                          <a:effectLst/>
                        </a:rPr>
                        <a:t>Fascination in objects that reflect light or are highly </a:t>
                      </a:r>
                      <a:r>
                        <a:rPr lang="en-US" sz="2000" dirty="0" err="1">
                          <a:effectLst/>
                        </a:rPr>
                        <a:t>coloured</a:t>
                      </a:r>
                      <a:r>
                        <a:rPr lang="en-US" sz="2000" dirty="0">
                          <a:effectLst/>
                        </a:rPr>
                        <a:t>.</a:t>
                      </a:r>
                      <a:endParaRPr lang="en-IN" sz="2000" dirty="0">
                        <a:effectLst/>
                        <a:latin typeface="Cambria" panose="020405030504060302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3301045843"/>
                  </a:ext>
                </a:extLst>
              </a:tr>
              <a:tr h="798025">
                <a:tc>
                  <a:txBody>
                    <a:bodyPr/>
                    <a:lstStyle/>
                    <a:p>
                      <a:pPr>
                        <a:lnSpc>
                          <a:spcPct val="115000"/>
                        </a:lnSpc>
                        <a:spcAft>
                          <a:spcPts val="1000"/>
                        </a:spcAft>
                      </a:pPr>
                      <a:r>
                        <a:rPr lang="en-US" sz="1800" dirty="0">
                          <a:effectLst/>
                        </a:rPr>
                        <a:t>Covering/closing eyes at bright lights.</a:t>
                      </a:r>
                      <a:endParaRPr lang="en-IN" sz="1800" dirty="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nSpc>
                          <a:spcPct val="115000"/>
                        </a:lnSpc>
                        <a:spcAft>
                          <a:spcPts val="1000"/>
                        </a:spcAft>
                      </a:pPr>
                      <a:r>
                        <a:rPr lang="en-US" sz="1100" dirty="0">
                          <a:effectLst/>
                        </a:rPr>
                        <a:t> </a:t>
                      </a:r>
                      <a:endParaRPr lang="en-IN" sz="1100" dirty="0">
                        <a:effectLst/>
                        <a:latin typeface="Cambria" panose="020405030504060302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2951913029"/>
                  </a:ext>
                </a:extLst>
              </a:tr>
            </a:tbl>
          </a:graphicData>
        </a:graphic>
      </p:graphicFrame>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1900" y="2222499"/>
            <a:ext cx="4508500" cy="3922289"/>
          </a:xfrm>
          <a:prstGeom prst="rect">
            <a:avLst/>
          </a:prstGeom>
        </p:spPr>
      </p:pic>
      <p:sp>
        <p:nvSpPr>
          <p:cNvPr id="5" name="Rounded Rectangle 4"/>
          <p:cNvSpPr/>
          <p:nvPr/>
        </p:nvSpPr>
        <p:spPr>
          <a:xfrm>
            <a:off x="12878276" y="7767587"/>
            <a:ext cx="1626996" cy="462013"/>
          </a:xfrm>
          <a:prstGeom prst="roundRect">
            <a:avLst/>
          </a:prstGeom>
          <a:solidFill>
            <a:srgbClr val="00D9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D9F0"/>
              </a:solidFill>
            </a:endParaRPr>
          </a:p>
        </p:txBody>
      </p:sp>
      <p:pic>
        <p:nvPicPr>
          <p:cNvPr id="3" name="Picture 2">
            <a:extLst>
              <a:ext uri="{FF2B5EF4-FFF2-40B4-BE49-F238E27FC236}">
                <a16:creationId xmlns:a16="http://schemas.microsoft.com/office/drawing/2014/main" id="{80BDCC47-A105-1DFC-D430-C533CC48EA85}"/>
              </a:ext>
            </a:extLst>
          </p:cNvPr>
          <p:cNvPicPr>
            <a:picLocks noChangeAspect="1"/>
          </p:cNvPicPr>
          <p:nvPr/>
        </p:nvPicPr>
        <p:blipFill>
          <a:blip r:embed="rId3"/>
          <a:stretch>
            <a:fillRect/>
          </a:stretch>
        </p:blipFill>
        <p:spPr>
          <a:xfrm>
            <a:off x="12571661" y="127245"/>
            <a:ext cx="1691251" cy="1691251"/>
          </a:xfrm>
          <a:prstGeom prst="rect">
            <a:avLst/>
          </a:prstGeom>
        </p:spPr>
      </p:pic>
    </p:spTree>
    <p:extLst>
      <p:ext uri="{BB962C8B-B14F-4D97-AF65-F5344CB8AC3E}">
        <p14:creationId xmlns:p14="http://schemas.microsoft.com/office/powerpoint/2010/main" val="2967088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882015"/>
            <a:ext cx="10160437" cy="563285"/>
          </a:xfrm>
          <a:prstGeom prst="rect">
            <a:avLst/>
          </a:prstGeom>
          <a:noFill/>
          <a:ln/>
        </p:spPr>
        <p:txBody>
          <a:bodyPr wrap="none" lIns="0" tIns="0" rIns="0" bIns="0" rtlCol="0" anchor="t"/>
          <a:lstStyle/>
          <a:p>
            <a:pPr marL="0" indent="0" algn="l">
              <a:lnSpc>
                <a:spcPts val="4400"/>
              </a:lnSpc>
              <a:buNone/>
            </a:pPr>
            <a:r>
              <a:rPr lang="en-US" sz="3600" dirty="0">
                <a:solidFill>
                  <a:srgbClr val="2D4DF2"/>
                </a:solidFill>
                <a:latin typeface="Mongolian Baiti" panose="03000500000000000000" pitchFamily="66" charset="0"/>
                <a:ea typeface="Nunito Semi Bold" pitchFamily="34" charset="-122"/>
                <a:cs typeface="Mongolian Baiti" panose="03000500000000000000" pitchFamily="66" charset="0"/>
              </a:rPr>
              <a:t>Vision Exercise Program for Children with Autism</a:t>
            </a:r>
            <a:endParaRPr lang="en-US" sz="3600" dirty="0">
              <a:latin typeface="Mongolian Baiti" panose="03000500000000000000" pitchFamily="66" charset="0"/>
              <a:cs typeface="Mongolian Baiti" panose="03000500000000000000" pitchFamily="66" charset="0"/>
            </a:endParaRPr>
          </a:p>
        </p:txBody>
      </p:sp>
      <p:sp>
        <p:nvSpPr>
          <p:cNvPr id="3" name="Text 1"/>
          <p:cNvSpPr/>
          <p:nvPr/>
        </p:nvSpPr>
        <p:spPr>
          <a:xfrm>
            <a:off x="837724" y="1828205"/>
            <a:ext cx="12954952" cy="612458"/>
          </a:xfrm>
          <a:prstGeom prst="rect">
            <a:avLst/>
          </a:prstGeom>
          <a:noFill/>
          <a:ln/>
        </p:spPr>
        <p:txBody>
          <a:bodyPr wrap="square" lIns="0" tIns="0" rIns="0" bIns="0" rtlCol="0" anchor="t"/>
          <a:lstStyle/>
          <a:p>
            <a:pPr marL="0" indent="0" algn="l">
              <a:lnSpc>
                <a:spcPts val="2400"/>
              </a:lnSpc>
              <a:buNone/>
            </a:pPr>
            <a:r>
              <a:rPr lang="en-US" dirty="0">
                <a:solidFill>
                  <a:srgbClr val="00002E"/>
                </a:solidFill>
                <a:latin typeface="PT Sans" pitchFamily="34" charset="0"/>
                <a:ea typeface="PT Sans" pitchFamily="34" charset="-122"/>
                <a:cs typeface="PT Sans" pitchFamily="34" charset="-120"/>
              </a:rPr>
              <a:t>A typical structured vision therapy program involves 20–40 minute sessions, conducted once or twice a week. These programs are carefully designed and tailored to each child's unique needs.</a:t>
            </a:r>
            <a:endParaRPr lang="en-US" dirty="0"/>
          </a:p>
        </p:txBody>
      </p:sp>
      <p:sp>
        <p:nvSpPr>
          <p:cNvPr id="4" name="Shape 2"/>
          <p:cNvSpPr/>
          <p:nvPr/>
        </p:nvSpPr>
        <p:spPr>
          <a:xfrm>
            <a:off x="837724" y="2943225"/>
            <a:ext cx="4190643" cy="2008227"/>
          </a:xfrm>
          <a:prstGeom prst="roundRect">
            <a:avLst>
              <a:gd name="adj" fmla="val 5464"/>
            </a:avLst>
          </a:prstGeom>
          <a:solidFill>
            <a:srgbClr val="F3F3FF">
              <a:alpha val="75000"/>
            </a:srgbClr>
          </a:solidFill>
          <a:ln/>
        </p:spPr>
      </p:sp>
      <p:sp>
        <p:nvSpPr>
          <p:cNvPr id="5" name="Shape 3"/>
          <p:cNvSpPr/>
          <p:nvPr/>
        </p:nvSpPr>
        <p:spPr>
          <a:xfrm>
            <a:off x="837724" y="2920365"/>
            <a:ext cx="4190643" cy="91440"/>
          </a:xfrm>
          <a:prstGeom prst="roundRect">
            <a:avLst>
              <a:gd name="adj" fmla="val 314148"/>
            </a:avLst>
          </a:prstGeom>
          <a:solidFill>
            <a:srgbClr val="2D4DF2"/>
          </a:solidFill>
          <a:ln/>
        </p:spPr>
      </p:sp>
      <p:sp>
        <p:nvSpPr>
          <p:cNvPr id="6" name="Shape 4"/>
          <p:cNvSpPr/>
          <p:nvPr/>
        </p:nvSpPr>
        <p:spPr>
          <a:xfrm>
            <a:off x="2645747" y="2656046"/>
            <a:ext cx="574477" cy="574477"/>
          </a:xfrm>
          <a:prstGeom prst="roundRect">
            <a:avLst>
              <a:gd name="adj" fmla="val 159171"/>
            </a:avLst>
          </a:prstGeom>
          <a:solidFill>
            <a:srgbClr val="2D4DF2"/>
          </a:solidFill>
          <a:ln/>
        </p:spPr>
      </p:sp>
      <p:pic>
        <p:nvPicPr>
          <p:cNvPr id="7"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18031" y="2828330"/>
            <a:ext cx="229791" cy="229791"/>
          </a:xfrm>
          <a:prstGeom prst="rect">
            <a:avLst/>
          </a:prstGeom>
        </p:spPr>
      </p:pic>
      <p:sp>
        <p:nvSpPr>
          <p:cNvPr id="8" name="Text 5"/>
          <p:cNvSpPr/>
          <p:nvPr/>
        </p:nvSpPr>
        <p:spPr>
          <a:xfrm>
            <a:off x="1052036" y="3421975"/>
            <a:ext cx="2301002" cy="281583"/>
          </a:xfrm>
          <a:prstGeom prst="rect">
            <a:avLst/>
          </a:prstGeom>
          <a:noFill/>
          <a:ln/>
        </p:spPr>
        <p:txBody>
          <a:bodyPr wrap="none" lIns="0" tIns="0" rIns="0" bIns="0" rtlCol="0" anchor="t"/>
          <a:lstStyle/>
          <a:p>
            <a:pPr marL="0" indent="0" algn="l">
              <a:lnSpc>
                <a:spcPts val="2200"/>
              </a:lnSpc>
              <a:buNone/>
            </a:pPr>
            <a:r>
              <a:rPr lang="en-US" sz="1750" dirty="0">
                <a:solidFill>
                  <a:srgbClr val="00002E"/>
                </a:solidFill>
                <a:latin typeface="Nunito Semi Bold" pitchFamily="34" charset="0"/>
                <a:ea typeface="Nunito Semi Bold" pitchFamily="34" charset="-122"/>
                <a:cs typeface="Nunito Semi Bold" pitchFamily="34" charset="-120"/>
              </a:rPr>
              <a:t>Eye Tracking Exercises</a:t>
            </a:r>
            <a:endParaRPr lang="en-US" sz="1750" dirty="0"/>
          </a:p>
        </p:txBody>
      </p:sp>
      <p:sp>
        <p:nvSpPr>
          <p:cNvPr id="9" name="Text 6"/>
          <p:cNvSpPr/>
          <p:nvPr/>
        </p:nvSpPr>
        <p:spPr>
          <a:xfrm>
            <a:off x="1052036" y="3818453"/>
            <a:ext cx="3762018" cy="918686"/>
          </a:xfrm>
          <a:prstGeom prst="rect">
            <a:avLst/>
          </a:prstGeom>
          <a:noFill/>
          <a:ln/>
        </p:spPr>
        <p:txBody>
          <a:bodyPr wrap="square" lIns="0" tIns="0" rIns="0" bIns="0" rtlCol="0" anchor="t"/>
          <a:lstStyle/>
          <a:p>
            <a:pPr marL="0" indent="0" algn="l">
              <a:lnSpc>
                <a:spcPts val="2400"/>
              </a:lnSpc>
              <a:buNone/>
            </a:pPr>
            <a:r>
              <a:rPr lang="en-US" sz="1500" dirty="0">
                <a:solidFill>
                  <a:srgbClr val="00002E"/>
                </a:solidFill>
                <a:latin typeface="PT Sans" pitchFamily="34" charset="0"/>
                <a:ea typeface="PT Sans" pitchFamily="34" charset="-122"/>
                <a:cs typeface="PT Sans" pitchFamily="34" charset="-120"/>
              </a:rPr>
              <a:t>Activities like following a moving light or object with the eyes, and smooth pursuit and rapid eye movement tasks.</a:t>
            </a:r>
            <a:endParaRPr lang="en-US" sz="1500" dirty="0"/>
          </a:p>
        </p:txBody>
      </p:sp>
      <p:sp>
        <p:nvSpPr>
          <p:cNvPr id="10" name="Shape 7"/>
          <p:cNvSpPr/>
          <p:nvPr/>
        </p:nvSpPr>
        <p:spPr>
          <a:xfrm>
            <a:off x="5219819" y="2943225"/>
            <a:ext cx="4190643" cy="2008227"/>
          </a:xfrm>
          <a:prstGeom prst="roundRect">
            <a:avLst>
              <a:gd name="adj" fmla="val 5464"/>
            </a:avLst>
          </a:prstGeom>
          <a:solidFill>
            <a:srgbClr val="F3F3FF">
              <a:alpha val="75000"/>
            </a:srgbClr>
          </a:solidFill>
          <a:ln/>
        </p:spPr>
      </p:sp>
      <p:sp>
        <p:nvSpPr>
          <p:cNvPr id="11" name="Shape 8"/>
          <p:cNvSpPr/>
          <p:nvPr/>
        </p:nvSpPr>
        <p:spPr>
          <a:xfrm>
            <a:off x="5219819" y="2920365"/>
            <a:ext cx="4190643" cy="91440"/>
          </a:xfrm>
          <a:prstGeom prst="roundRect">
            <a:avLst>
              <a:gd name="adj" fmla="val 314148"/>
            </a:avLst>
          </a:prstGeom>
          <a:solidFill>
            <a:srgbClr val="018CE1"/>
          </a:solidFill>
          <a:ln/>
        </p:spPr>
      </p:sp>
      <p:sp>
        <p:nvSpPr>
          <p:cNvPr id="12" name="Shape 9"/>
          <p:cNvSpPr/>
          <p:nvPr/>
        </p:nvSpPr>
        <p:spPr>
          <a:xfrm>
            <a:off x="7027843" y="2656046"/>
            <a:ext cx="574477" cy="574477"/>
          </a:xfrm>
          <a:prstGeom prst="roundRect">
            <a:avLst>
              <a:gd name="adj" fmla="val 159171"/>
            </a:avLst>
          </a:prstGeom>
          <a:solidFill>
            <a:srgbClr val="2D4DF2"/>
          </a:solidFill>
          <a:ln/>
        </p:spPr>
      </p:sp>
      <p:pic>
        <p:nvPicPr>
          <p:cNvPr id="13"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00126" y="2828330"/>
            <a:ext cx="229791" cy="229791"/>
          </a:xfrm>
          <a:prstGeom prst="rect">
            <a:avLst/>
          </a:prstGeom>
        </p:spPr>
      </p:pic>
      <p:sp>
        <p:nvSpPr>
          <p:cNvPr id="14" name="Text 10"/>
          <p:cNvSpPr/>
          <p:nvPr/>
        </p:nvSpPr>
        <p:spPr>
          <a:xfrm>
            <a:off x="5434132" y="3421975"/>
            <a:ext cx="3100149" cy="281583"/>
          </a:xfrm>
          <a:prstGeom prst="rect">
            <a:avLst/>
          </a:prstGeom>
          <a:noFill/>
          <a:ln/>
        </p:spPr>
        <p:txBody>
          <a:bodyPr wrap="none" lIns="0" tIns="0" rIns="0" bIns="0" rtlCol="0" anchor="t"/>
          <a:lstStyle/>
          <a:p>
            <a:pPr marL="0" indent="0" algn="l">
              <a:lnSpc>
                <a:spcPts val="2200"/>
              </a:lnSpc>
              <a:buNone/>
            </a:pPr>
            <a:r>
              <a:rPr lang="en-US" sz="1750" dirty="0">
                <a:solidFill>
                  <a:srgbClr val="00002E"/>
                </a:solidFill>
                <a:latin typeface="Nunito Semi Bold" pitchFamily="34" charset="0"/>
                <a:ea typeface="Nunito Semi Bold" pitchFamily="34" charset="-122"/>
                <a:cs typeface="Nunito Semi Bold" pitchFamily="34" charset="-120"/>
              </a:rPr>
              <a:t>Eye Coordination &amp; Alignment</a:t>
            </a:r>
            <a:endParaRPr lang="en-US" sz="1750" dirty="0"/>
          </a:p>
        </p:txBody>
      </p:sp>
      <p:sp>
        <p:nvSpPr>
          <p:cNvPr id="15" name="Text 11"/>
          <p:cNvSpPr/>
          <p:nvPr/>
        </p:nvSpPr>
        <p:spPr>
          <a:xfrm>
            <a:off x="5434132" y="3818453"/>
            <a:ext cx="3762018" cy="612458"/>
          </a:xfrm>
          <a:prstGeom prst="rect">
            <a:avLst/>
          </a:prstGeom>
          <a:noFill/>
          <a:ln/>
        </p:spPr>
        <p:txBody>
          <a:bodyPr wrap="square" lIns="0" tIns="0" rIns="0" bIns="0" rtlCol="0" anchor="t"/>
          <a:lstStyle/>
          <a:p>
            <a:pPr marL="0" indent="0" algn="l">
              <a:lnSpc>
                <a:spcPts val="2400"/>
              </a:lnSpc>
              <a:buNone/>
            </a:pPr>
            <a:r>
              <a:rPr lang="en-US" sz="1500" dirty="0">
                <a:solidFill>
                  <a:srgbClr val="00002E"/>
                </a:solidFill>
                <a:latin typeface="PT Sans" pitchFamily="34" charset="0"/>
                <a:ea typeface="PT Sans" pitchFamily="34" charset="-122"/>
                <a:cs typeface="PT Sans" pitchFamily="34" charset="-120"/>
              </a:rPr>
              <a:t>Training using stereograms or prism lenses to improve fusion and convergence.</a:t>
            </a:r>
            <a:endParaRPr lang="en-US" sz="1500" dirty="0"/>
          </a:p>
        </p:txBody>
      </p:sp>
      <p:sp>
        <p:nvSpPr>
          <p:cNvPr id="16" name="Shape 12"/>
          <p:cNvSpPr/>
          <p:nvPr/>
        </p:nvSpPr>
        <p:spPr>
          <a:xfrm>
            <a:off x="9601914" y="2943225"/>
            <a:ext cx="4190643" cy="2008227"/>
          </a:xfrm>
          <a:prstGeom prst="roundRect">
            <a:avLst>
              <a:gd name="adj" fmla="val 5464"/>
            </a:avLst>
          </a:prstGeom>
          <a:solidFill>
            <a:srgbClr val="F3F3FF">
              <a:alpha val="75000"/>
            </a:srgbClr>
          </a:solidFill>
          <a:ln/>
        </p:spPr>
      </p:sp>
      <p:sp>
        <p:nvSpPr>
          <p:cNvPr id="17" name="Shape 13"/>
          <p:cNvSpPr/>
          <p:nvPr/>
        </p:nvSpPr>
        <p:spPr>
          <a:xfrm>
            <a:off x="9601914" y="2920365"/>
            <a:ext cx="4190643" cy="91440"/>
          </a:xfrm>
          <a:prstGeom prst="roundRect">
            <a:avLst>
              <a:gd name="adj" fmla="val 314148"/>
            </a:avLst>
          </a:prstGeom>
          <a:solidFill>
            <a:srgbClr val="DA33BF"/>
          </a:solidFill>
          <a:ln/>
        </p:spPr>
      </p:sp>
      <p:sp>
        <p:nvSpPr>
          <p:cNvPr id="18" name="Shape 14"/>
          <p:cNvSpPr/>
          <p:nvPr/>
        </p:nvSpPr>
        <p:spPr>
          <a:xfrm>
            <a:off x="11409938" y="2656046"/>
            <a:ext cx="574477" cy="574477"/>
          </a:xfrm>
          <a:prstGeom prst="roundRect">
            <a:avLst>
              <a:gd name="adj" fmla="val 159171"/>
            </a:avLst>
          </a:prstGeom>
          <a:solidFill>
            <a:srgbClr val="2D4DF2"/>
          </a:solidFill>
          <a:ln/>
        </p:spPr>
      </p:sp>
      <p:pic>
        <p:nvPicPr>
          <p:cNvPr id="19"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82221" y="2828330"/>
            <a:ext cx="229791" cy="229791"/>
          </a:xfrm>
          <a:prstGeom prst="rect">
            <a:avLst/>
          </a:prstGeom>
        </p:spPr>
      </p:pic>
      <p:sp>
        <p:nvSpPr>
          <p:cNvPr id="20" name="Text 15"/>
          <p:cNvSpPr/>
          <p:nvPr/>
        </p:nvSpPr>
        <p:spPr>
          <a:xfrm>
            <a:off x="9816227" y="3421975"/>
            <a:ext cx="2560439" cy="281583"/>
          </a:xfrm>
          <a:prstGeom prst="rect">
            <a:avLst/>
          </a:prstGeom>
          <a:noFill/>
          <a:ln/>
        </p:spPr>
        <p:txBody>
          <a:bodyPr wrap="none" lIns="0" tIns="0" rIns="0" bIns="0" rtlCol="0" anchor="t"/>
          <a:lstStyle/>
          <a:p>
            <a:pPr marL="0" indent="0" algn="l">
              <a:lnSpc>
                <a:spcPts val="2200"/>
              </a:lnSpc>
              <a:buNone/>
            </a:pPr>
            <a:r>
              <a:rPr lang="en-US" sz="1750" dirty="0">
                <a:solidFill>
                  <a:srgbClr val="00002E"/>
                </a:solidFill>
                <a:latin typeface="Nunito Semi Bold" pitchFamily="34" charset="0"/>
                <a:ea typeface="Nunito Semi Bold" pitchFamily="34" charset="-122"/>
                <a:cs typeface="Nunito Semi Bold" pitchFamily="34" charset="-120"/>
              </a:rPr>
              <a:t>Visual Attention Training</a:t>
            </a:r>
            <a:endParaRPr lang="en-US" sz="1750" dirty="0"/>
          </a:p>
        </p:txBody>
      </p:sp>
      <p:sp>
        <p:nvSpPr>
          <p:cNvPr id="21" name="Text 16"/>
          <p:cNvSpPr/>
          <p:nvPr/>
        </p:nvSpPr>
        <p:spPr>
          <a:xfrm>
            <a:off x="9816227" y="3818453"/>
            <a:ext cx="3762018" cy="612458"/>
          </a:xfrm>
          <a:prstGeom prst="rect">
            <a:avLst/>
          </a:prstGeom>
          <a:noFill/>
          <a:ln/>
        </p:spPr>
        <p:txBody>
          <a:bodyPr wrap="square" lIns="0" tIns="0" rIns="0" bIns="0" rtlCol="0" anchor="t"/>
          <a:lstStyle/>
          <a:p>
            <a:pPr marL="0" indent="0" algn="l">
              <a:lnSpc>
                <a:spcPts val="2400"/>
              </a:lnSpc>
              <a:buNone/>
            </a:pPr>
            <a:r>
              <a:rPr lang="en-US" sz="1500" dirty="0">
                <a:solidFill>
                  <a:srgbClr val="00002E"/>
                </a:solidFill>
                <a:latin typeface="PT Sans" pitchFamily="34" charset="0"/>
                <a:ea typeface="PT Sans" pitchFamily="34" charset="-122"/>
                <a:cs typeface="PT Sans" pitchFamily="34" charset="-120"/>
              </a:rPr>
              <a:t>Focus-shift activities, such as repeatedly shifting focus between near and far objects.</a:t>
            </a:r>
            <a:endParaRPr lang="en-US" sz="1500" dirty="0"/>
          </a:p>
        </p:txBody>
      </p:sp>
      <p:sp>
        <p:nvSpPr>
          <p:cNvPr id="22" name="Shape 17"/>
          <p:cNvSpPr/>
          <p:nvPr/>
        </p:nvSpPr>
        <p:spPr>
          <a:xfrm>
            <a:off x="837724" y="5430083"/>
            <a:ext cx="6381631" cy="1395770"/>
          </a:xfrm>
          <a:prstGeom prst="roundRect">
            <a:avLst>
              <a:gd name="adj" fmla="val 7861"/>
            </a:avLst>
          </a:prstGeom>
          <a:solidFill>
            <a:srgbClr val="F3F3FF">
              <a:alpha val="75000"/>
            </a:srgbClr>
          </a:solidFill>
          <a:ln/>
        </p:spPr>
      </p:sp>
      <p:sp>
        <p:nvSpPr>
          <p:cNvPr id="23" name="Shape 18"/>
          <p:cNvSpPr/>
          <p:nvPr/>
        </p:nvSpPr>
        <p:spPr>
          <a:xfrm>
            <a:off x="837724" y="5407223"/>
            <a:ext cx="6381631" cy="91440"/>
          </a:xfrm>
          <a:prstGeom prst="roundRect">
            <a:avLst>
              <a:gd name="adj" fmla="val 314148"/>
            </a:avLst>
          </a:prstGeom>
          <a:solidFill>
            <a:srgbClr val="2D4DF2"/>
          </a:solidFill>
          <a:ln/>
        </p:spPr>
      </p:sp>
      <p:sp>
        <p:nvSpPr>
          <p:cNvPr id="24" name="Shape 19"/>
          <p:cNvSpPr/>
          <p:nvPr/>
        </p:nvSpPr>
        <p:spPr>
          <a:xfrm>
            <a:off x="3741241" y="5142905"/>
            <a:ext cx="574477" cy="574477"/>
          </a:xfrm>
          <a:prstGeom prst="roundRect">
            <a:avLst>
              <a:gd name="adj" fmla="val 159171"/>
            </a:avLst>
          </a:prstGeom>
          <a:solidFill>
            <a:srgbClr val="2D4DF2"/>
          </a:solidFill>
          <a:ln/>
        </p:spPr>
      </p:sp>
      <p:pic>
        <p:nvPicPr>
          <p:cNvPr id="25"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13525" y="5315188"/>
            <a:ext cx="229791" cy="229791"/>
          </a:xfrm>
          <a:prstGeom prst="rect">
            <a:avLst/>
          </a:prstGeom>
        </p:spPr>
      </p:pic>
      <p:sp>
        <p:nvSpPr>
          <p:cNvPr id="26" name="Text 20"/>
          <p:cNvSpPr/>
          <p:nvPr/>
        </p:nvSpPr>
        <p:spPr>
          <a:xfrm>
            <a:off x="1052036" y="5908834"/>
            <a:ext cx="3018830" cy="281583"/>
          </a:xfrm>
          <a:prstGeom prst="rect">
            <a:avLst/>
          </a:prstGeom>
          <a:noFill/>
          <a:ln/>
        </p:spPr>
        <p:txBody>
          <a:bodyPr wrap="none" lIns="0" tIns="0" rIns="0" bIns="0" rtlCol="0" anchor="t"/>
          <a:lstStyle/>
          <a:p>
            <a:pPr marL="0" indent="0" algn="l">
              <a:lnSpc>
                <a:spcPts val="2200"/>
              </a:lnSpc>
              <a:buNone/>
            </a:pPr>
            <a:r>
              <a:rPr lang="en-US" sz="1750" dirty="0">
                <a:solidFill>
                  <a:srgbClr val="00002E"/>
                </a:solidFill>
                <a:latin typeface="Nunito Semi Bold" pitchFamily="34" charset="0"/>
                <a:ea typeface="Nunito Semi Bold" pitchFamily="34" charset="-122"/>
                <a:cs typeface="Nunito Semi Bold" pitchFamily="34" charset="-120"/>
              </a:rPr>
              <a:t>Balance &amp; Spatial Awareness</a:t>
            </a:r>
            <a:endParaRPr lang="en-US" sz="1750" dirty="0"/>
          </a:p>
        </p:txBody>
      </p:sp>
      <p:sp>
        <p:nvSpPr>
          <p:cNvPr id="27" name="Text 21"/>
          <p:cNvSpPr/>
          <p:nvPr/>
        </p:nvSpPr>
        <p:spPr>
          <a:xfrm>
            <a:off x="1052036" y="6305312"/>
            <a:ext cx="5953006" cy="306229"/>
          </a:xfrm>
          <a:prstGeom prst="rect">
            <a:avLst/>
          </a:prstGeom>
          <a:noFill/>
          <a:ln/>
        </p:spPr>
        <p:txBody>
          <a:bodyPr wrap="none" lIns="0" tIns="0" rIns="0" bIns="0" rtlCol="0" anchor="t"/>
          <a:lstStyle/>
          <a:p>
            <a:pPr marL="0" indent="0" algn="l">
              <a:lnSpc>
                <a:spcPts val="2400"/>
              </a:lnSpc>
              <a:buNone/>
            </a:pPr>
            <a:r>
              <a:rPr lang="en-US" sz="1500" dirty="0">
                <a:solidFill>
                  <a:srgbClr val="00002E"/>
                </a:solidFill>
                <a:latin typeface="PT Sans" pitchFamily="34" charset="0"/>
                <a:ea typeface="PT Sans" pitchFamily="34" charset="-122"/>
                <a:cs typeface="PT Sans" pitchFamily="34" charset="-120"/>
              </a:rPr>
              <a:t>Tasks like walking on a balance beam while visually tracking objects.</a:t>
            </a:r>
            <a:endParaRPr lang="en-US" sz="1500" dirty="0"/>
          </a:p>
        </p:txBody>
      </p:sp>
      <p:sp>
        <p:nvSpPr>
          <p:cNvPr id="28" name="Shape 22"/>
          <p:cNvSpPr/>
          <p:nvPr/>
        </p:nvSpPr>
        <p:spPr>
          <a:xfrm>
            <a:off x="7410807" y="5430083"/>
            <a:ext cx="6381750" cy="1395770"/>
          </a:xfrm>
          <a:prstGeom prst="roundRect">
            <a:avLst>
              <a:gd name="adj" fmla="val 7861"/>
            </a:avLst>
          </a:prstGeom>
          <a:solidFill>
            <a:srgbClr val="F3F3FF">
              <a:alpha val="75000"/>
            </a:srgbClr>
          </a:solidFill>
          <a:ln/>
        </p:spPr>
      </p:sp>
      <p:sp>
        <p:nvSpPr>
          <p:cNvPr id="29" name="Shape 23"/>
          <p:cNvSpPr/>
          <p:nvPr/>
        </p:nvSpPr>
        <p:spPr>
          <a:xfrm>
            <a:off x="7410807" y="5407223"/>
            <a:ext cx="6381750" cy="91440"/>
          </a:xfrm>
          <a:prstGeom prst="roundRect">
            <a:avLst>
              <a:gd name="adj" fmla="val 314148"/>
            </a:avLst>
          </a:prstGeom>
          <a:solidFill>
            <a:srgbClr val="018CE1"/>
          </a:solidFill>
          <a:ln/>
        </p:spPr>
      </p:sp>
      <p:sp>
        <p:nvSpPr>
          <p:cNvPr id="30" name="Shape 24"/>
          <p:cNvSpPr/>
          <p:nvPr/>
        </p:nvSpPr>
        <p:spPr>
          <a:xfrm>
            <a:off x="10314444" y="5142905"/>
            <a:ext cx="574477" cy="574477"/>
          </a:xfrm>
          <a:prstGeom prst="roundRect">
            <a:avLst>
              <a:gd name="adj" fmla="val 159171"/>
            </a:avLst>
          </a:prstGeom>
          <a:solidFill>
            <a:srgbClr val="2D4DF2"/>
          </a:solidFill>
          <a:ln/>
        </p:spPr>
      </p:sp>
      <p:pic>
        <p:nvPicPr>
          <p:cNvPr id="31" name="Image 4"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486727" y="5315188"/>
            <a:ext cx="229791" cy="229791"/>
          </a:xfrm>
          <a:prstGeom prst="rect">
            <a:avLst/>
          </a:prstGeom>
        </p:spPr>
      </p:pic>
      <p:sp>
        <p:nvSpPr>
          <p:cNvPr id="32" name="Text 25"/>
          <p:cNvSpPr/>
          <p:nvPr/>
        </p:nvSpPr>
        <p:spPr>
          <a:xfrm>
            <a:off x="7625120" y="5908834"/>
            <a:ext cx="2394228" cy="281583"/>
          </a:xfrm>
          <a:prstGeom prst="rect">
            <a:avLst/>
          </a:prstGeom>
          <a:noFill/>
          <a:ln/>
        </p:spPr>
        <p:txBody>
          <a:bodyPr wrap="none" lIns="0" tIns="0" rIns="0" bIns="0" rtlCol="0" anchor="t"/>
          <a:lstStyle/>
          <a:p>
            <a:pPr marL="0" indent="0" algn="l">
              <a:lnSpc>
                <a:spcPts val="2200"/>
              </a:lnSpc>
              <a:buNone/>
            </a:pPr>
            <a:r>
              <a:rPr lang="en-US" sz="1750" dirty="0">
                <a:solidFill>
                  <a:srgbClr val="00002E"/>
                </a:solidFill>
                <a:latin typeface="Nunito Semi Bold" pitchFamily="34" charset="0"/>
                <a:ea typeface="Nunito Semi Bold" pitchFamily="34" charset="-122"/>
                <a:cs typeface="Nunito Semi Bold" pitchFamily="34" charset="-120"/>
              </a:rPr>
              <a:t>Hand-Eye Coordination</a:t>
            </a:r>
            <a:endParaRPr lang="en-US" sz="1750" dirty="0"/>
          </a:p>
        </p:txBody>
      </p:sp>
      <p:sp>
        <p:nvSpPr>
          <p:cNvPr id="33" name="Text 26"/>
          <p:cNvSpPr/>
          <p:nvPr/>
        </p:nvSpPr>
        <p:spPr>
          <a:xfrm>
            <a:off x="7625120" y="6305312"/>
            <a:ext cx="5953125" cy="306229"/>
          </a:xfrm>
          <a:prstGeom prst="rect">
            <a:avLst/>
          </a:prstGeom>
          <a:noFill/>
          <a:ln/>
        </p:spPr>
        <p:txBody>
          <a:bodyPr wrap="none" lIns="0" tIns="0" rIns="0" bIns="0" rtlCol="0" anchor="t"/>
          <a:lstStyle/>
          <a:p>
            <a:pPr marL="0" indent="0" algn="l">
              <a:lnSpc>
                <a:spcPts val="2400"/>
              </a:lnSpc>
              <a:buNone/>
            </a:pPr>
            <a:r>
              <a:rPr lang="en-US" sz="1500" dirty="0">
                <a:solidFill>
                  <a:srgbClr val="00002E"/>
                </a:solidFill>
                <a:latin typeface="PT Sans" pitchFamily="34" charset="0"/>
                <a:ea typeface="PT Sans" pitchFamily="34" charset="-122"/>
                <a:cs typeface="PT Sans" pitchFamily="34" charset="-120"/>
              </a:rPr>
              <a:t>Engaging games like catching, throwing, and target hitting.</a:t>
            </a:r>
            <a:endParaRPr lang="en-US" sz="1500" dirty="0"/>
          </a:p>
        </p:txBody>
      </p:sp>
      <p:sp>
        <p:nvSpPr>
          <p:cNvPr id="34" name="Text 27"/>
          <p:cNvSpPr/>
          <p:nvPr/>
        </p:nvSpPr>
        <p:spPr>
          <a:xfrm>
            <a:off x="837724" y="7041237"/>
            <a:ext cx="12954952" cy="306229"/>
          </a:xfrm>
          <a:prstGeom prst="rect">
            <a:avLst/>
          </a:prstGeom>
          <a:noFill/>
          <a:ln/>
        </p:spPr>
        <p:txBody>
          <a:bodyPr wrap="none" lIns="0" tIns="0" rIns="0" bIns="0" rtlCol="0" anchor="t"/>
          <a:lstStyle/>
          <a:p>
            <a:pPr marL="0" indent="0" algn="l">
              <a:lnSpc>
                <a:spcPts val="2400"/>
              </a:lnSpc>
              <a:buNone/>
            </a:pPr>
            <a:r>
              <a:rPr lang="en-US" sz="1500" dirty="0">
                <a:solidFill>
                  <a:srgbClr val="00002E"/>
                </a:solidFill>
                <a:latin typeface="PT Sans" pitchFamily="34" charset="0"/>
                <a:ea typeface="PT Sans" pitchFamily="34" charset="-122"/>
                <a:cs typeface="PT Sans" pitchFamily="34" charset="-120"/>
              </a:rPr>
              <a:t>Each program is carefully customized to suit the child's sensory tolerance levels and individual learning pace, ensuring maximum effectiveness and comfort.</a:t>
            </a:r>
            <a:endParaRPr lang="en-US" sz="1500" dirty="0"/>
          </a:p>
        </p:txBody>
      </p:sp>
      <p:sp>
        <p:nvSpPr>
          <p:cNvPr id="35" name="Rounded Rectangle 34"/>
          <p:cNvSpPr/>
          <p:nvPr/>
        </p:nvSpPr>
        <p:spPr>
          <a:xfrm>
            <a:off x="12878276" y="7767587"/>
            <a:ext cx="1626996" cy="462013"/>
          </a:xfrm>
          <a:prstGeom prst="roundRect">
            <a:avLst/>
          </a:prstGeom>
          <a:solidFill>
            <a:srgbClr val="00D9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D9F0"/>
              </a:solidFill>
            </a:endParaRPr>
          </a:p>
        </p:txBody>
      </p:sp>
      <p:pic>
        <p:nvPicPr>
          <p:cNvPr id="36" name="Picture 35">
            <a:extLst>
              <a:ext uri="{FF2B5EF4-FFF2-40B4-BE49-F238E27FC236}">
                <a16:creationId xmlns:a16="http://schemas.microsoft.com/office/drawing/2014/main" id="{263D1B3D-1633-F034-66D7-19EC95857F65}"/>
              </a:ext>
            </a:extLst>
          </p:cNvPr>
          <p:cNvPicPr>
            <a:picLocks noChangeAspect="1"/>
          </p:cNvPicPr>
          <p:nvPr/>
        </p:nvPicPr>
        <p:blipFill>
          <a:blip r:embed="rId13"/>
          <a:stretch>
            <a:fillRect/>
          </a:stretch>
        </p:blipFill>
        <p:spPr>
          <a:xfrm>
            <a:off x="12834715" y="46243"/>
            <a:ext cx="1590509" cy="1590509"/>
          </a:xfrm>
          <a:prstGeom prst="rect">
            <a:avLst/>
          </a:prstGeom>
        </p:spPr>
      </p:pic>
    </p:spTree>
    <p:extLst>
      <p:ext uri="{BB962C8B-B14F-4D97-AF65-F5344CB8AC3E}">
        <p14:creationId xmlns:p14="http://schemas.microsoft.com/office/powerpoint/2010/main" val="1727797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6176" y="438431"/>
            <a:ext cx="9940052" cy="491847"/>
          </a:xfrm>
          <a:prstGeom prst="rect">
            <a:avLst/>
          </a:prstGeom>
          <a:noFill/>
          <a:ln/>
        </p:spPr>
        <p:txBody>
          <a:bodyPr wrap="none" lIns="0" tIns="0" rIns="0" bIns="0" rtlCol="0" anchor="t"/>
          <a:lstStyle/>
          <a:p>
            <a:pPr marL="0" indent="0" algn="l">
              <a:lnSpc>
                <a:spcPts val="3850"/>
              </a:lnSpc>
              <a:buNone/>
            </a:pPr>
            <a:r>
              <a:rPr lang="en-US" sz="3600" dirty="0">
                <a:solidFill>
                  <a:srgbClr val="2D4DF2"/>
                </a:solidFill>
                <a:latin typeface="Mongolian Baiti" panose="03000500000000000000" pitchFamily="66" charset="0"/>
                <a:ea typeface="Nunito Semi Bold" pitchFamily="34" charset="-122"/>
                <a:cs typeface="Mongolian Baiti" panose="03000500000000000000" pitchFamily="66" charset="0"/>
              </a:rPr>
              <a:t>Activities to Improve :</a:t>
            </a:r>
          </a:p>
          <a:p>
            <a:pPr marL="0" indent="0" algn="l">
              <a:lnSpc>
                <a:spcPts val="3850"/>
              </a:lnSpc>
              <a:buNone/>
            </a:pPr>
            <a:r>
              <a:rPr lang="en-US" sz="3600" dirty="0">
                <a:solidFill>
                  <a:srgbClr val="2D4DF2"/>
                </a:solidFill>
                <a:latin typeface="Mongolian Baiti" panose="03000500000000000000" pitchFamily="66" charset="0"/>
                <a:ea typeface="Nunito Semi Bold" pitchFamily="34" charset="-122"/>
                <a:cs typeface="Mongolian Baiti" panose="03000500000000000000" pitchFamily="66" charset="0"/>
              </a:rPr>
              <a:t>Visual Perception and Eye Contact</a:t>
            </a:r>
            <a:endParaRPr lang="en-US" sz="3600" dirty="0">
              <a:latin typeface="Mongolian Baiti" panose="03000500000000000000" pitchFamily="66" charset="0"/>
              <a:cs typeface="Mongolian Baiti" panose="03000500000000000000" pitchFamily="66" charset="0"/>
            </a:endParaRPr>
          </a:p>
        </p:txBody>
      </p:sp>
      <p:sp>
        <p:nvSpPr>
          <p:cNvPr id="3" name="Text 1"/>
          <p:cNvSpPr/>
          <p:nvPr/>
        </p:nvSpPr>
        <p:spPr>
          <a:xfrm>
            <a:off x="836176" y="1898809"/>
            <a:ext cx="12958048" cy="267653"/>
          </a:xfrm>
          <a:prstGeom prst="rect">
            <a:avLst/>
          </a:prstGeom>
          <a:noFill/>
          <a:ln/>
        </p:spPr>
        <p:txBody>
          <a:bodyPr wrap="none" lIns="0" tIns="0" rIns="0" bIns="0" rtlCol="0" anchor="t"/>
          <a:lstStyle/>
          <a:p>
            <a:pPr marL="0" indent="0" algn="l">
              <a:lnSpc>
                <a:spcPts val="2100"/>
              </a:lnSpc>
              <a:buNone/>
            </a:pPr>
            <a:r>
              <a:rPr lang="en-US" dirty="0">
                <a:solidFill>
                  <a:srgbClr val="00002E"/>
                </a:solidFill>
                <a:latin typeface="PT Sans" pitchFamily="34" charset="0"/>
                <a:ea typeface="PT Sans" pitchFamily="34" charset="-122"/>
                <a:cs typeface="PT Sans" pitchFamily="34" charset="-120"/>
              </a:rPr>
              <a:t>These engaging activities are often integrated into home routines or therapy sessions, making learning both effective and enjoyable.</a:t>
            </a:r>
            <a:endParaRPr lang="en-US" dirty="0"/>
          </a:p>
        </p:txBody>
      </p:sp>
      <p:sp>
        <p:nvSpPr>
          <p:cNvPr id="5" name="Text 2"/>
          <p:cNvSpPr/>
          <p:nvPr/>
        </p:nvSpPr>
        <p:spPr>
          <a:xfrm>
            <a:off x="836176" y="2649736"/>
            <a:ext cx="1967627" cy="245983"/>
          </a:xfrm>
          <a:prstGeom prst="rect">
            <a:avLst/>
          </a:prstGeom>
          <a:noFill/>
          <a:ln/>
        </p:spPr>
        <p:txBody>
          <a:bodyPr wrap="none" lIns="0" tIns="0" rIns="0" bIns="0" rtlCol="0" anchor="t"/>
          <a:lstStyle/>
          <a:p>
            <a:pPr marL="0" indent="0" algn="l">
              <a:lnSpc>
                <a:spcPts val="1900"/>
              </a:lnSpc>
              <a:buNone/>
            </a:pPr>
            <a:r>
              <a:rPr lang="en-US" dirty="0">
                <a:solidFill>
                  <a:srgbClr val="00002E"/>
                </a:solidFill>
                <a:latin typeface="Nunito Semi Bold" pitchFamily="34" charset="0"/>
                <a:ea typeface="Nunito Semi Bold" pitchFamily="34" charset="-122"/>
                <a:cs typeface="Nunito Semi Bold" pitchFamily="34" charset="-120"/>
              </a:rPr>
              <a:t>Face Tracking Games</a:t>
            </a:r>
            <a:endParaRPr lang="en-US" dirty="0"/>
          </a:p>
        </p:txBody>
      </p:sp>
      <p:sp>
        <p:nvSpPr>
          <p:cNvPr id="6" name="Text 3"/>
          <p:cNvSpPr/>
          <p:nvPr/>
        </p:nvSpPr>
        <p:spPr>
          <a:xfrm>
            <a:off x="836176" y="2995970"/>
            <a:ext cx="6263123" cy="1392316"/>
          </a:xfrm>
          <a:prstGeom prst="rect">
            <a:avLst/>
          </a:prstGeom>
          <a:noFill/>
          <a:ln/>
        </p:spPr>
        <p:txBody>
          <a:bodyPr wrap="none" lIns="0" tIns="0" rIns="0" bIns="0" rtlCol="0" anchor="t"/>
          <a:lstStyle/>
          <a:p>
            <a:pPr marL="0" indent="0" algn="l">
              <a:lnSpc>
                <a:spcPts val="2100"/>
              </a:lnSpc>
              <a:buNone/>
            </a:pPr>
            <a:r>
              <a:rPr lang="en-US" sz="1600" dirty="0">
                <a:solidFill>
                  <a:srgbClr val="00002E"/>
                </a:solidFill>
                <a:latin typeface="PT Sans" pitchFamily="34" charset="0"/>
                <a:ea typeface="PT Sans" pitchFamily="34" charset="-122"/>
                <a:cs typeface="PT Sans" pitchFamily="34" charset="-120"/>
              </a:rPr>
              <a:t>Using toys near the therapist's eyes to encourage eye contact and </a:t>
            </a:r>
          </a:p>
          <a:p>
            <a:pPr marL="0" indent="0" algn="l">
              <a:lnSpc>
                <a:spcPts val="2100"/>
              </a:lnSpc>
              <a:buNone/>
            </a:pPr>
            <a:r>
              <a:rPr lang="en-US" sz="1600" dirty="0">
                <a:solidFill>
                  <a:srgbClr val="00002E"/>
                </a:solidFill>
                <a:latin typeface="PT Sans" pitchFamily="34" charset="0"/>
                <a:ea typeface="PT Sans" pitchFamily="34" charset="-122"/>
                <a:cs typeface="PT Sans" pitchFamily="34" charset="-120"/>
              </a:rPr>
              <a:t>social engagement.</a:t>
            </a:r>
            <a:endParaRPr lang="en-US" sz="1600" dirty="0"/>
          </a:p>
        </p:txBody>
      </p:sp>
      <p:sp>
        <p:nvSpPr>
          <p:cNvPr id="8" name="Text 4"/>
          <p:cNvSpPr/>
          <p:nvPr/>
        </p:nvSpPr>
        <p:spPr>
          <a:xfrm>
            <a:off x="7419618" y="2649736"/>
            <a:ext cx="2563892" cy="245983"/>
          </a:xfrm>
          <a:prstGeom prst="rect">
            <a:avLst/>
          </a:prstGeom>
          <a:noFill/>
          <a:ln/>
        </p:spPr>
        <p:txBody>
          <a:bodyPr wrap="none" lIns="0" tIns="0" rIns="0" bIns="0" rtlCol="0" anchor="t"/>
          <a:lstStyle/>
          <a:p>
            <a:pPr marL="0" indent="0" algn="l">
              <a:lnSpc>
                <a:spcPts val="1900"/>
              </a:lnSpc>
              <a:buNone/>
            </a:pPr>
            <a:r>
              <a:rPr lang="en-US" sz="2000" dirty="0">
                <a:solidFill>
                  <a:srgbClr val="00002E"/>
                </a:solidFill>
                <a:latin typeface="Nunito Semi Bold" pitchFamily="34" charset="0"/>
                <a:ea typeface="Nunito Semi Bold" pitchFamily="34" charset="-122"/>
                <a:cs typeface="Nunito Semi Bold" pitchFamily="34" charset="-120"/>
              </a:rPr>
              <a:t>Puzzles and Shape Matching</a:t>
            </a:r>
            <a:endParaRPr lang="en-US" sz="2000" dirty="0"/>
          </a:p>
        </p:txBody>
      </p:sp>
      <p:sp>
        <p:nvSpPr>
          <p:cNvPr id="9" name="Text 5"/>
          <p:cNvSpPr/>
          <p:nvPr/>
        </p:nvSpPr>
        <p:spPr>
          <a:xfrm>
            <a:off x="7419618" y="2995970"/>
            <a:ext cx="6374606" cy="535305"/>
          </a:xfrm>
          <a:prstGeom prst="rect">
            <a:avLst/>
          </a:prstGeom>
          <a:noFill/>
          <a:ln/>
        </p:spPr>
        <p:txBody>
          <a:bodyPr wrap="square" lIns="0" tIns="0" rIns="0" bIns="0" rtlCol="0" anchor="t"/>
          <a:lstStyle/>
          <a:p>
            <a:pPr marL="0" indent="0" algn="l">
              <a:lnSpc>
                <a:spcPts val="2100"/>
              </a:lnSpc>
              <a:buNone/>
            </a:pPr>
            <a:r>
              <a:rPr lang="en-US" sz="1600" dirty="0">
                <a:solidFill>
                  <a:srgbClr val="00002E"/>
                </a:solidFill>
                <a:latin typeface="PT Sans" pitchFamily="34" charset="0"/>
                <a:ea typeface="PT Sans" pitchFamily="34" charset="-122"/>
                <a:cs typeface="PT Sans" pitchFamily="34" charset="-120"/>
              </a:rPr>
              <a:t>Activities that enhance visual discrimination, pattern recognition, and problem-solving skills.</a:t>
            </a:r>
            <a:endParaRPr lang="en-US" sz="1600" dirty="0"/>
          </a:p>
        </p:txBody>
      </p:sp>
      <p:sp>
        <p:nvSpPr>
          <p:cNvPr id="11" name="Text 6"/>
          <p:cNvSpPr/>
          <p:nvPr/>
        </p:nvSpPr>
        <p:spPr>
          <a:xfrm>
            <a:off x="836176" y="4576405"/>
            <a:ext cx="2130623" cy="245983"/>
          </a:xfrm>
          <a:prstGeom prst="rect">
            <a:avLst/>
          </a:prstGeom>
          <a:noFill/>
          <a:ln/>
        </p:spPr>
        <p:txBody>
          <a:bodyPr wrap="none" lIns="0" tIns="0" rIns="0" bIns="0" rtlCol="0" anchor="t"/>
          <a:lstStyle/>
          <a:p>
            <a:pPr marL="0" indent="0" algn="l">
              <a:lnSpc>
                <a:spcPts val="1900"/>
              </a:lnSpc>
              <a:buNone/>
            </a:pPr>
            <a:r>
              <a:rPr lang="en-US" sz="2000" dirty="0">
                <a:solidFill>
                  <a:srgbClr val="00002E"/>
                </a:solidFill>
                <a:latin typeface="Nunito Semi Bold" pitchFamily="34" charset="0"/>
                <a:ea typeface="Nunito Semi Bold" pitchFamily="34" charset="-122"/>
                <a:cs typeface="Nunito Semi Bold" pitchFamily="34" charset="-120"/>
              </a:rPr>
              <a:t>Object Search Activities</a:t>
            </a:r>
            <a:endParaRPr lang="en-US" sz="2000" dirty="0"/>
          </a:p>
        </p:txBody>
      </p:sp>
      <p:sp>
        <p:nvSpPr>
          <p:cNvPr id="12" name="Text 7"/>
          <p:cNvSpPr/>
          <p:nvPr/>
        </p:nvSpPr>
        <p:spPr>
          <a:xfrm>
            <a:off x="836176" y="4922639"/>
            <a:ext cx="6374487" cy="267653"/>
          </a:xfrm>
          <a:prstGeom prst="rect">
            <a:avLst/>
          </a:prstGeom>
          <a:noFill/>
          <a:ln/>
        </p:spPr>
        <p:txBody>
          <a:bodyPr wrap="none" lIns="0" tIns="0" rIns="0" bIns="0" rtlCol="0" anchor="t"/>
          <a:lstStyle/>
          <a:p>
            <a:pPr marL="0" indent="0" algn="l">
              <a:lnSpc>
                <a:spcPts val="2100"/>
              </a:lnSpc>
              <a:buNone/>
            </a:pPr>
            <a:r>
              <a:rPr lang="en-US" sz="1600" dirty="0">
                <a:solidFill>
                  <a:srgbClr val="00002E"/>
                </a:solidFill>
                <a:latin typeface="PT Sans" pitchFamily="34" charset="0"/>
                <a:ea typeface="PT Sans" pitchFamily="34" charset="-122"/>
                <a:cs typeface="PT Sans" pitchFamily="34" charset="-120"/>
              </a:rPr>
              <a:t>Games like "find the hidden toy" that improve visual scanning and </a:t>
            </a:r>
          </a:p>
          <a:p>
            <a:pPr marL="0" indent="0" algn="l">
              <a:lnSpc>
                <a:spcPts val="2100"/>
              </a:lnSpc>
              <a:buNone/>
            </a:pPr>
            <a:r>
              <a:rPr lang="en-US" sz="1600" dirty="0">
                <a:solidFill>
                  <a:srgbClr val="00002E"/>
                </a:solidFill>
                <a:latin typeface="PT Sans" pitchFamily="34" charset="0"/>
                <a:ea typeface="PT Sans" pitchFamily="34" charset="-122"/>
                <a:cs typeface="PT Sans" pitchFamily="34" charset="-120"/>
              </a:rPr>
              <a:t>attention to detail.</a:t>
            </a:r>
            <a:endParaRPr lang="en-US" sz="1600" dirty="0"/>
          </a:p>
        </p:txBody>
      </p:sp>
      <p:sp>
        <p:nvSpPr>
          <p:cNvPr id="14" name="Text 8"/>
          <p:cNvSpPr/>
          <p:nvPr/>
        </p:nvSpPr>
        <p:spPr>
          <a:xfrm>
            <a:off x="7419618" y="4576405"/>
            <a:ext cx="1967627" cy="245983"/>
          </a:xfrm>
          <a:prstGeom prst="rect">
            <a:avLst/>
          </a:prstGeom>
          <a:noFill/>
          <a:ln/>
        </p:spPr>
        <p:txBody>
          <a:bodyPr wrap="none" lIns="0" tIns="0" rIns="0" bIns="0" rtlCol="0" anchor="t"/>
          <a:lstStyle/>
          <a:p>
            <a:pPr marL="0" indent="0" algn="l">
              <a:lnSpc>
                <a:spcPts val="1900"/>
              </a:lnSpc>
              <a:buNone/>
            </a:pPr>
            <a:r>
              <a:rPr lang="en-US" sz="2000" dirty="0">
                <a:solidFill>
                  <a:srgbClr val="00002E"/>
                </a:solidFill>
                <a:latin typeface="Nunito Semi Bold" pitchFamily="34" charset="0"/>
                <a:ea typeface="Nunito Semi Bold" pitchFamily="34" charset="-122"/>
                <a:cs typeface="Nunito Semi Bold" pitchFamily="34" charset="-120"/>
              </a:rPr>
              <a:t>Mirror Play</a:t>
            </a:r>
            <a:endParaRPr lang="en-US" sz="2000" dirty="0"/>
          </a:p>
        </p:txBody>
      </p:sp>
      <p:sp>
        <p:nvSpPr>
          <p:cNvPr id="15" name="Text 9"/>
          <p:cNvSpPr/>
          <p:nvPr/>
        </p:nvSpPr>
        <p:spPr>
          <a:xfrm>
            <a:off x="7419618" y="4922639"/>
            <a:ext cx="6374606" cy="267653"/>
          </a:xfrm>
          <a:prstGeom prst="rect">
            <a:avLst/>
          </a:prstGeom>
          <a:noFill/>
          <a:ln/>
        </p:spPr>
        <p:txBody>
          <a:bodyPr wrap="none" lIns="0" tIns="0" rIns="0" bIns="0" rtlCol="0" anchor="t"/>
          <a:lstStyle/>
          <a:p>
            <a:pPr marL="0" indent="0" algn="l">
              <a:lnSpc>
                <a:spcPts val="2100"/>
              </a:lnSpc>
              <a:buNone/>
            </a:pPr>
            <a:r>
              <a:rPr lang="en-US" sz="1600" dirty="0">
                <a:solidFill>
                  <a:srgbClr val="00002E"/>
                </a:solidFill>
                <a:latin typeface="PT Sans" pitchFamily="34" charset="0"/>
                <a:ea typeface="PT Sans" pitchFamily="34" charset="-122"/>
                <a:cs typeface="PT Sans" pitchFamily="34" charset="-120"/>
              </a:rPr>
              <a:t>Encourages self-awareness, facial recognition, and understanding of expressions.</a:t>
            </a:r>
            <a:endParaRPr lang="en-US" sz="1600" dirty="0"/>
          </a:p>
        </p:txBody>
      </p:sp>
      <p:sp>
        <p:nvSpPr>
          <p:cNvPr id="17" name="Text 10"/>
          <p:cNvSpPr/>
          <p:nvPr/>
        </p:nvSpPr>
        <p:spPr>
          <a:xfrm>
            <a:off x="836176" y="6235422"/>
            <a:ext cx="1967627" cy="245983"/>
          </a:xfrm>
          <a:prstGeom prst="rect">
            <a:avLst/>
          </a:prstGeom>
          <a:noFill/>
          <a:ln/>
        </p:spPr>
        <p:txBody>
          <a:bodyPr wrap="none" lIns="0" tIns="0" rIns="0" bIns="0" rtlCol="0" anchor="t"/>
          <a:lstStyle/>
          <a:p>
            <a:pPr marL="0" indent="0" algn="l">
              <a:lnSpc>
                <a:spcPts val="1900"/>
              </a:lnSpc>
              <a:buNone/>
            </a:pPr>
            <a:r>
              <a:rPr lang="en-US" sz="2000" dirty="0">
                <a:solidFill>
                  <a:srgbClr val="00002E"/>
                </a:solidFill>
                <a:latin typeface="Nunito Semi Bold" pitchFamily="34" charset="0"/>
                <a:ea typeface="Nunito Semi Bold" pitchFamily="34" charset="-122"/>
                <a:cs typeface="Nunito Semi Bold" pitchFamily="34" charset="-120"/>
              </a:rPr>
              <a:t>Bubble Tracking</a:t>
            </a:r>
            <a:endParaRPr lang="en-US" sz="2000" dirty="0"/>
          </a:p>
        </p:txBody>
      </p:sp>
      <p:sp>
        <p:nvSpPr>
          <p:cNvPr id="18" name="Text 11"/>
          <p:cNvSpPr/>
          <p:nvPr/>
        </p:nvSpPr>
        <p:spPr>
          <a:xfrm>
            <a:off x="836176" y="6581656"/>
            <a:ext cx="6374487" cy="535305"/>
          </a:xfrm>
          <a:prstGeom prst="rect">
            <a:avLst/>
          </a:prstGeom>
          <a:noFill/>
          <a:ln/>
        </p:spPr>
        <p:txBody>
          <a:bodyPr wrap="square" lIns="0" tIns="0" rIns="0" bIns="0" rtlCol="0" anchor="t"/>
          <a:lstStyle/>
          <a:p>
            <a:pPr marL="0" indent="0" algn="l">
              <a:lnSpc>
                <a:spcPts val="2100"/>
              </a:lnSpc>
              <a:buNone/>
            </a:pPr>
            <a:r>
              <a:rPr lang="en-US" sz="1300" dirty="0">
                <a:solidFill>
                  <a:srgbClr val="00002E"/>
                </a:solidFill>
                <a:latin typeface="PT Sans" pitchFamily="34" charset="0"/>
                <a:ea typeface="PT Sans" pitchFamily="34" charset="-122"/>
                <a:cs typeface="PT Sans" pitchFamily="34" charset="-120"/>
              </a:rPr>
              <a:t>Improves visual tracking skills and motivates looking in different directions (upward/downward).</a:t>
            </a:r>
            <a:endParaRPr lang="en-US" sz="1300" dirty="0"/>
          </a:p>
        </p:txBody>
      </p:sp>
      <p:sp>
        <p:nvSpPr>
          <p:cNvPr id="20" name="Text 12"/>
          <p:cNvSpPr/>
          <p:nvPr/>
        </p:nvSpPr>
        <p:spPr>
          <a:xfrm>
            <a:off x="7419618" y="6235422"/>
            <a:ext cx="2492693" cy="245983"/>
          </a:xfrm>
          <a:prstGeom prst="rect">
            <a:avLst/>
          </a:prstGeom>
          <a:noFill/>
          <a:ln/>
        </p:spPr>
        <p:txBody>
          <a:bodyPr wrap="none" lIns="0" tIns="0" rIns="0" bIns="0" rtlCol="0" anchor="t"/>
          <a:lstStyle/>
          <a:p>
            <a:pPr marL="0" indent="0" algn="l">
              <a:lnSpc>
                <a:spcPts val="1900"/>
              </a:lnSpc>
              <a:buNone/>
            </a:pPr>
            <a:r>
              <a:rPr lang="en-US" sz="2000" dirty="0">
                <a:solidFill>
                  <a:srgbClr val="00002E"/>
                </a:solidFill>
                <a:latin typeface="Nunito Semi Bold" pitchFamily="34" charset="0"/>
                <a:ea typeface="Nunito Semi Bold" pitchFamily="34" charset="-122"/>
                <a:cs typeface="Nunito Semi Bold" pitchFamily="34" charset="-120"/>
              </a:rPr>
              <a:t>Sorting and Color-Matching</a:t>
            </a:r>
            <a:endParaRPr lang="en-US" sz="2000" dirty="0"/>
          </a:p>
        </p:txBody>
      </p:sp>
      <p:sp>
        <p:nvSpPr>
          <p:cNvPr id="21" name="Text 13"/>
          <p:cNvSpPr/>
          <p:nvPr/>
        </p:nvSpPr>
        <p:spPr>
          <a:xfrm>
            <a:off x="7419618" y="6581656"/>
            <a:ext cx="6374606" cy="267653"/>
          </a:xfrm>
          <a:prstGeom prst="rect">
            <a:avLst/>
          </a:prstGeom>
          <a:noFill/>
          <a:ln/>
        </p:spPr>
        <p:txBody>
          <a:bodyPr wrap="none" lIns="0" tIns="0" rIns="0" bIns="0" rtlCol="0" anchor="t"/>
          <a:lstStyle/>
          <a:p>
            <a:pPr marL="0" indent="0" algn="l">
              <a:lnSpc>
                <a:spcPts val="2100"/>
              </a:lnSpc>
              <a:buNone/>
            </a:pPr>
            <a:r>
              <a:rPr lang="en-US" sz="1600" dirty="0">
                <a:solidFill>
                  <a:srgbClr val="00002E"/>
                </a:solidFill>
                <a:latin typeface="PT Sans" pitchFamily="34" charset="0"/>
                <a:ea typeface="PT Sans" pitchFamily="34" charset="-122"/>
                <a:cs typeface="PT Sans" pitchFamily="34" charset="-120"/>
              </a:rPr>
              <a:t>Strengthens visual categorization, recognition patterns, and cognitive organization.</a:t>
            </a:r>
            <a:endParaRPr lang="en-US" sz="1600" dirty="0"/>
          </a:p>
        </p:txBody>
      </p:sp>
      <p:sp>
        <p:nvSpPr>
          <p:cNvPr id="22" name="Text 14"/>
          <p:cNvSpPr/>
          <p:nvPr/>
        </p:nvSpPr>
        <p:spPr>
          <a:xfrm>
            <a:off x="836176" y="7305080"/>
            <a:ext cx="12958048" cy="267653"/>
          </a:xfrm>
          <a:prstGeom prst="rect">
            <a:avLst/>
          </a:prstGeom>
          <a:noFill/>
          <a:ln/>
        </p:spPr>
        <p:txBody>
          <a:bodyPr wrap="none" lIns="0" tIns="0" rIns="0" bIns="0" rtlCol="0" anchor="t"/>
          <a:lstStyle/>
          <a:p>
            <a:pPr marL="0" indent="0" algn="l">
              <a:lnSpc>
                <a:spcPts val="2100"/>
              </a:lnSpc>
              <a:buNone/>
            </a:pPr>
            <a:r>
              <a:rPr lang="en-US" sz="1400" b="1" spc="300" dirty="0">
                <a:solidFill>
                  <a:srgbClr val="00002E"/>
                </a:solidFill>
                <a:latin typeface="PT Sans" pitchFamily="34" charset="0"/>
                <a:ea typeface="PT Sans" pitchFamily="34" charset="-122"/>
                <a:cs typeface="PT Sans" pitchFamily="34" charset="-120"/>
              </a:rPr>
              <a:t>These enjoyable activities skillfully combine therapeutic objectives with play, significantly boosting the </a:t>
            </a:r>
          </a:p>
          <a:p>
            <a:pPr marL="0" indent="0" algn="l">
              <a:lnSpc>
                <a:spcPts val="2100"/>
              </a:lnSpc>
              <a:buNone/>
            </a:pPr>
            <a:r>
              <a:rPr lang="en-US" sz="1400" b="1" spc="300" dirty="0">
                <a:solidFill>
                  <a:srgbClr val="00002E"/>
                </a:solidFill>
                <a:latin typeface="PT Sans" pitchFamily="34" charset="0"/>
                <a:ea typeface="PT Sans" pitchFamily="34" charset="-122"/>
                <a:cs typeface="PT Sans" pitchFamily="34" charset="-120"/>
              </a:rPr>
              <a:t>effectiveness of learning and development.</a:t>
            </a:r>
            <a:endParaRPr lang="en-US" sz="1400" b="1" spc="300" dirty="0"/>
          </a:p>
        </p:txBody>
      </p:sp>
      <p:sp>
        <p:nvSpPr>
          <p:cNvPr id="23" name="Rounded Rectangle 22"/>
          <p:cNvSpPr/>
          <p:nvPr/>
        </p:nvSpPr>
        <p:spPr>
          <a:xfrm>
            <a:off x="12878276" y="7767587"/>
            <a:ext cx="1626996" cy="462013"/>
          </a:xfrm>
          <a:prstGeom prst="roundRect">
            <a:avLst/>
          </a:prstGeom>
          <a:solidFill>
            <a:srgbClr val="00D9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D9F0"/>
              </a:solidFill>
            </a:endParaRPr>
          </a:p>
        </p:txBody>
      </p:sp>
      <p:pic>
        <p:nvPicPr>
          <p:cNvPr id="4" name="Picture 3">
            <a:extLst>
              <a:ext uri="{FF2B5EF4-FFF2-40B4-BE49-F238E27FC236}">
                <a16:creationId xmlns:a16="http://schemas.microsoft.com/office/drawing/2014/main" id="{2193422B-4416-336F-4C15-9DE520A86263}"/>
              </a:ext>
            </a:extLst>
          </p:cNvPr>
          <p:cNvPicPr>
            <a:picLocks noChangeAspect="1"/>
          </p:cNvPicPr>
          <p:nvPr/>
        </p:nvPicPr>
        <p:blipFill>
          <a:blip r:embed="rId3"/>
          <a:stretch>
            <a:fillRect/>
          </a:stretch>
        </p:blipFill>
        <p:spPr>
          <a:xfrm>
            <a:off x="12680514" y="17899"/>
            <a:ext cx="1586708" cy="1586708"/>
          </a:xfrm>
          <a:prstGeom prst="rect">
            <a:avLst/>
          </a:prstGeom>
        </p:spPr>
      </p:pic>
    </p:spTree>
    <p:extLst>
      <p:ext uri="{BB962C8B-B14F-4D97-AF65-F5344CB8AC3E}">
        <p14:creationId xmlns:p14="http://schemas.microsoft.com/office/powerpoint/2010/main" val="1736821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chatgpt.com/backend-api/estuary/content?id=file_000000004d1472088b790589c485a482&amp;ts=490244&amp;p=fs&amp;cid=1&amp;sig=201b329396c103f0bd00748feb04ddf4e870e3a76a97f6a58736dded8efabb93&amp;v=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TextBox 3"/>
          <p:cNvSpPr txBox="1"/>
          <p:nvPr/>
        </p:nvSpPr>
        <p:spPr>
          <a:xfrm>
            <a:off x="933539" y="804930"/>
            <a:ext cx="12656157" cy="707886"/>
          </a:xfrm>
          <a:prstGeom prst="rect">
            <a:avLst/>
          </a:prstGeom>
          <a:noFill/>
        </p:spPr>
        <p:txBody>
          <a:bodyPr wrap="none" rtlCol="0">
            <a:spAutoFit/>
          </a:bodyPr>
          <a:lstStyle/>
          <a:p>
            <a:r>
              <a:rPr lang="en-GB" sz="4000" dirty="0">
                <a:solidFill>
                  <a:schemeClr val="accent1">
                    <a:lumMod val="75000"/>
                  </a:schemeClr>
                </a:solidFill>
                <a:latin typeface="Mongolian Baiti" panose="03000500000000000000" pitchFamily="66" charset="0"/>
                <a:cs typeface="Mongolian Baiti" panose="03000500000000000000" pitchFamily="66" charset="0"/>
              </a:rPr>
              <a:t>WHO DOES VISION THERAPY AND FOR HOW LONG?</a:t>
            </a:r>
            <a:endParaRPr lang="en-IN" sz="4000" dirty="0">
              <a:solidFill>
                <a:schemeClr val="accent1">
                  <a:lumMod val="75000"/>
                </a:schemeClr>
              </a:solidFill>
              <a:latin typeface="Mongolian Baiti" panose="03000500000000000000" pitchFamily="66" charset="0"/>
              <a:cs typeface="Mongolian Baiti" panose="03000500000000000000" pitchFamily="66"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275" y="1424009"/>
            <a:ext cx="1812925" cy="1097792"/>
          </a:xfrm>
          <a:prstGeom prst="rect">
            <a:avLst/>
          </a:prstGeom>
        </p:spPr>
      </p:pic>
      <p:sp>
        <p:nvSpPr>
          <p:cNvPr id="6" name="Rectangle 5"/>
          <p:cNvSpPr/>
          <p:nvPr/>
        </p:nvSpPr>
        <p:spPr>
          <a:xfrm>
            <a:off x="1092200" y="2603500"/>
            <a:ext cx="9880600" cy="3970318"/>
          </a:xfrm>
          <a:prstGeom prst="rect">
            <a:avLst/>
          </a:prstGeom>
        </p:spPr>
        <p:txBody>
          <a:bodyPr wrap="square">
            <a:spAutoFit/>
          </a:bodyPr>
          <a:lstStyle/>
          <a:p>
            <a:r>
              <a:rPr lang="en-GB" sz="2800" dirty="0"/>
              <a:t>Vision therapy helps improve visual skills and is provided by professionals like occupational therapists, physiotherapists, or optometrists. </a:t>
            </a:r>
          </a:p>
          <a:p>
            <a:endParaRPr lang="en-GB" sz="2800" dirty="0"/>
          </a:p>
          <a:p>
            <a:endParaRPr lang="en-GB" sz="2800" dirty="0"/>
          </a:p>
          <a:p>
            <a:r>
              <a:rPr lang="en-GB" sz="2800" dirty="0"/>
              <a:t>For children, the therapy should be kept to short sessions to prevent overstimulation. It is recommended to keep sessions once or twice a day, five days a week. Starting gradually helps children stay comfortable and benefit more from the therapy.</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1696" y="4398276"/>
            <a:ext cx="3560740" cy="3095719"/>
          </a:xfrm>
          <a:prstGeom prst="rect">
            <a:avLst/>
          </a:prstGeom>
        </p:spPr>
      </p:pic>
      <p:sp>
        <p:nvSpPr>
          <p:cNvPr id="8" name="Rounded Rectangle 7"/>
          <p:cNvSpPr/>
          <p:nvPr/>
        </p:nvSpPr>
        <p:spPr>
          <a:xfrm>
            <a:off x="12878276" y="7767587"/>
            <a:ext cx="1626996" cy="462013"/>
          </a:xfrm>
          <a:prstGeom prst="roundRect">
            <a:avLst/>
          </a:prstGeom>
          <a:solidFill>
            <a:srgbClr val="00D9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D9F0"/>
              </a:solidFill>
            </a:endParaRPr>
          </a:p>
        </p:txBody>
      </p:sp>
      <p:pic>
        <p:nvPicPr>
          <p:cNvPr id="3" name="Picture 2">
            <a:extLst>
              <a:ext uri="{FF2B5EF4-FFF2-40B4-BE49-F238E27FC236}">
                <a16:creationId xmlns:a16="http://schemas.microsoft.com/office/drawing/2014/main" id="{262AA0A2-ADB5-6C97-1247-8254F6AE8686}"/>
              </a:ext>
            </a:extLst>
          </p:cNvPr>
          <p:cNvPicPr>
            <a:picLocks noChangeAspect="1"/>
          </p:cNvPicPr>
          <p:nvPr/>
        </p:nvPicPr>
        <p:blipFill>
          <a:blip r:embed="rId4"/>
          <a:stretch>
            <a:fillRect/>
          </a:stretch>
        </p:blipFill>
        <p:spPr>
          <a:xfrm>
            <a:off x="13377031" y="160338"/>
            <a:ext cx="1263671" cy="1263671"/>
          </a:xfrm>
          <a:prstGeom prst="rect">
            <a:avLst/>
          </a:prstGeom>
        </p:spPr>
      </p:pic>
    </p:spTree>
    <p:extLst>
      <p:ext uri="{BB962C8B-B14F-4D97-AF65-F5344CB8AC3E}">
        <p14:creationId xmlns:p14="http://schemas.microsoft.com/office/powerpoint/2010/main" val="39377176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TotalTime>
  <Words>1359</Words>
  <Application>Microsoft Office PowerPoint</Application>
  <PresentationFormat>Custom</PresentationFormat>
  <Paragraphs>124</Paragraphs>
  <Slides>15</Slides>
  <Notes>9</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SRIEJAN V. GAUR</dc:creator>
  <cp:lastModifiedBy>tanyanegi2309@gmail.com</cp:lastModifiedBy>
  <cp:revision>15</cp:revision>
  <dcterms:created xsi:type="dcterms:W3CDTF">2025-12-04T10:19:27Z</dcterms:created>
  <dcterms:modified xsi:type="dcterms:W3CDTF">2025-12-06T16:11:17Z</dcterms:modified>
</cp:coreProperties>
</file>