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embedTrueTypeFonts="1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y="10287000" cx="18288000"/>
  <p:notesSz cx="6858000" cy="9144000"/>
  <p:embeddedFontLst>
    <p:embeddedFont>
      <p:font typeface="Alexandria Bold" panose="00000000000000000000" charset="1"/>
      <p:regular r:id="rId22"/>
    </p:embeddedFont>
    <p:embeddedFont>
      <p:font typeface="Garet" panose="00000000000000000000" charset="1"/>
      <p:regular r:id="rId23"/>
    </p:embeddedFont>
    <p:embeddedFont>
      <p:font typeface="Abril Fatface" panose="02000503000000020003" charset="1"/>
      <p:regular r:id="rId24"/>
    </p:embeddedFont>
    <p:embeddedFont>
      <p:font typeface="Garet Bold" panose="00000000000000000000" charset="1"/>
      <p:regular r:id="rId25"/>
    </p:embeddedFont>
    <p:embeddedFont>
      <p:font typeface="Corben" panose="020F0503020000020004" charset="1"/>
      <p:regular r:id="rId26"/>
    </p:embeddedFont>
    <p:embeddedFont>
      <p:font typeface="Agbalumo" panose="00000000000000000000" charset="1"/>
      <p:regular r:id="rId27"/>
    </p:embeddedFont>
    <p:embeddedFont>
      <p:font typeface="Gagalin" panose="00000500000000000000" charset="1"/>
      <p:regular r:id="rId28"/>
    </p:embeddedFont>
  </p:embeddedFontLst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font" Target="fonts/font1.fntdata"/><Relationship Id="rId23" Type="http://schemas.openxmlformats.org/officeDocument/2006/relationships/font" Target="fonts/font2.fntdata"/><Relationship Id="rId24" Type="http://schemas.openxmlformats.org/officeDocument/2006/relationships/font" Target="fonts/font3.fntdata"/><Relationship Id="rId25" Type="http://schemas.openxmlformats.org/officeDocument/2006/relationships/font" Target="fonts/font4.fntdata"/><Relationship Id="rId26" Type="http://schemas.openxmlformats.org/officeDocument/2006/relationships/font" Target="fonts/font5.fntdata"/><Relationship Id="rId27" Type="http://schemas.openxmlformats.org/officeDocument/2006/relationships/font" Target="fonts/font6.fntdata"/><Relationship Id="rId28" Type="http://schemas.openxmlformats.org/officeDocument/2006/relationships/font" Target="fonts/font7.fntdata"/><Relationship Id="rId29" Type="http://schemas.openxmlformats.org/officeDocument/2006/relationships/tableStyles" Target="tableStyles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52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96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69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10486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2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10487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0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0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104870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1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10487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2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10487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3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3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3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104873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3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3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3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4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4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104874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4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0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104870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45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46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4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104874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15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7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10487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image" Target="../media/image19.jpe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image" Target="../media/image21.jpeg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image" Target="../media/image23.jpeg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image" Target="../media/image24.jpeg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image" Target="../media/image25.jpeg"/><Relationship Id="rId4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image" Target="../media/image26.jpe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jpeg"/><Relationship Id="rId3" Type="http://schemas.openxmlformats.org/officeDocument/2006/relationships/image" Target="../media/image5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5.pn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</p:bgPr>
    </p:bg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Freeform 2"/>
          <p:cNvSpPr/>
          <p:nvPr/>
        </p:nvSpPr>
        <p:spPr>
          <a:xfrm rot="5400000" flipH="0" flipV="0">
            <a:off x="-598671" y="-1743170"/>
            <a:ext cx="4840370" cy="6758253"/>
          </a:xfrm>
          <a:custGeom>
            <a:avLst/>
            <a:ahLst/>
            <a:rect l="l" t="t" r="r" b="b"/>
            <a:pathLst>
              <a:path w="4840370" h="6758253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1"/>
            <a:stretch>
              <a:fillRect l="0" t="0" r="0" b="0"/>
            </a:stretch>
          </a:blipFill>
        </p:spPr>
      </p:sp>
      <p:sp>
        <p:nvSpPr>
          <p:cNvPr id="1048585" name="Freeform 3"/>
          <p:cNvSpPr/>
          <p:nvPr/>
        </p:nvSpPr>
        <p:spPr>
          <a:xfrm rot="5400000" flipH="1" flipV="1">
            <a:off x="13890343" y="5516388"/>
            <a:ext cx="4840370" cy="6758253"/>
          </a:xfrm>
          <a:custGeom>
            <a:avLst/>
            <a:ahLst/>
            <a:rect l="l" t="t" r="r" b="b"/>
            <a:pathLst>
              <a:path w="4840370" h="6758253">
                <a:moveTo>
                  <a:pt x="4840371" y="6758253"/>
                </a:moveTo>
                <a:lnTo>
                  <a:pt x="0" y="6758253"/>
                </a:lnTo>
                <a:lnTo>
                  <a:pt x="0" y="0"/>
                </a:lnTo>
                <a:lnTo>
                  <a:pt x="4840371" y="0"/>
                </a:lnTo>
                <a:lnTo>
                  <a:pt x="4840371" y="6758253"/>
                </a:lnTo>
                <a:close/>
              </a:path>
            </a:pathLst>
          </a:custGeom>
          <a:blipFill>
            <a:blip xmlns:r="http://schemas.openxmlformats.org/officeDocument/2006/relationships" r:embed="rId1"/>
            <a:stretch>
              <a:fillRect l="0" t="0" r="0" b="0"/>
            </a:stretch>
          </a:blipFill>
        </p:spPr>
      </p:sp>
      <p:sp>
        <p:nvSpPr>
          <p:cNvPr id="1048586" name="Freeform 4"/>
          <p:cNvSpPr/>
          <p:nvPr/>
        </p:nvSpPr>
        <p:spPr>
          <a:xfrm rot="-212327" flipH="1" flipV="0">
            <a:off x="-1633813" y="4706943"/>
            <a:ext cx="7684967" cy="7684967"/>
          </a:xfrm>
          <a:custGeom>
            <a:avLst/>
            <a:ahLst/>
            <a:rect l="l" t="t" r="r" b="b"/>
            <a:pathLst>
              <a:path w="7684967" h="7684967">
                <a:moveTo>
                  <a:pt x="7684968" y="0"/>
                </a:moveTo>
                <a:lnTo>
                  <a:pt x="0" y="0"/>
                </a:lnTo>
                <a:lnTo>
                  <a:pt x="0" y="7684968"/>
                </a:lnTo>
                <a:lnTo>
                  <a:pt x="7684968" y="7684968"/>
                </a:lnTo>
                <a:lnTo>
                  <a:pt x="7684968" y="0"/>
                </a:lnTo>
                <a:close/>
              </a:path>
            </a:pathLst>
          </a:custGeom>
          <a:blipFill>
            <a:blip xmlns:r="http://schemas.openxmlformats.org/officeDocument/2006/relationships" r:embed="rId2"/>
            <a:stretch>
              <a:fillRect l="0" t="0" r="0" b="0"/>
            </a:stretch>
          </a:blipFill>
        </p:spPr>
      </p:sp>
      <p:sp>
        <p:nvSpPr>
          <p:cNvPr id="1048587" name="Freeform 5"/>
          <p:cNvSpPr/>
          <p:nvPr/>
        </p:nvSpPr>
        <p:spPr>
          <a:xfrm rot="0" flipH="1" flipV="0">
            <a:off x="-2020970" y="4706943"/>
            <a:ext cx="7684967" cy="7684967"/>
          </a:xfrm>
          <a:custGeom>
            <a:avLst/>
            <a:ahLst/>
            <a:rect l="l" t="t" r="r" b="b"/>
            <a:pathLst>
              <a:path w="7684967" h="7684967">
                <a:moveTo>
                  <a:pt x="7684968" y="0"/>
                </a:moveTo>
                <a:lnTo>
                  <a:pt x="0" y="0"/>
                </a:lnTo>
                <a:lnTo>
                  <a:pt x="0" y="7684968"/>
                </a:lnTo>
                <a:lnTo>
                  <a:pt x="7684968" y="7684968"/>
                </a:lnTo>
                <a:lnTo>
                  <a:pt x="7684968" y="0"/>
                </a:lnTo>
                <a:close/>
              </a:path>
            </a:pathLst>
          </a:custGeom>
          <a:blipFill>
            <a:blip xmlns:r="http://schemas.openxmlformats.org/officeDocument/2006/relationships" r:embed="rId3"/>
            <a:stretch>
              <a:fillRect l="0" t="0" r="0" b="0"/>
            </a:stretch>
          </a:blipFill>
        </p:spPr>
      </p:sp>
      <p:sp>
        <p:nvSpPr>
          <p:cNvPr id="1048588" name="Freeform 6"/>
          <p:cNvSpPr/>
          <p:nvPr/>
        </p:nvSpPr>
        <p:spPr>
          <a:xfrm rot="-176744" flipH="0" flipV="1">
            <a:off x="12281842" y="-3234705"/>
            <a:ext cx="6992792" cy="6992792"/>
          </a:xfrm>
          <a:custGeom>
            <a:avLst/>
            <a:ahLst/>
            <a:rect l="l" t="t" r="r" b="b"/>
            <a:pathLst>
              <a:path w="6992792" h="6992792">
                <a:moveTo>
                  <a:pt x="0" y="6992792"/>
                </a:moveTo>
                <a:lnTo>
                  <a:pt x="6992792" y="6992792"/>
                </a:lnTo>
                <a:lnTo>
                  <a:pt x="6992792" y="0"/>
                </a:lnTo>
                <a:lnTo>
                  <a:pt x="0" y="0"/>
                </a:lnTo>
                <a:lnTo>
                  <a:pt x="0" y="6992792"/>
                </a:lnTo>
                <a:close/>
              </a:path>
            </a:pathLst>
          </a:custGeom>
          <a:blipFill>
            <a:blip xmlns:r="http://schemas.openxmlformats.org/officeDocument/2006/relationships" r:embed="rId2"/>
            <a:stretch>
              <a:fillRect l="0" t="0" r="0" b="0"/>
            </a:stretch>
          </a:blipFill>
        </p:spPr>
      </p:sp>
      <p:sp>
        <p:nvSpPr>
          <p:cNvPr id="1048589" name="Freeform 7"/>
          <p:cNvSpPr/>
          <p:nvPr/>
        </p:nvSpPr>
        <p:spPr>
          <a:xfrm rot="0" flipH="0" flipV="1">
            <a:off x="12348517" y="-3496396"/>
            <a:ext cx="6992792" cy="6992792"/>
          </a:xfrm>
          <a:custGeom>
            <a:avLst/>
            <a:ahLst/>
            <a:rect l="l" t="t" r="r" b="b"/>
            <a:pathLst>
              <a:path w="6992792" h="6992792">
                <a:moveTo>
                  <a:pt x="0" y="6992792"/>
                </a:moveTo>
                <a:lnTo>
                  <a:pt x="6992792" y="6992792"/>
                </a:lnTo>
                <a:lnTo>
                  <a:pt x="6992792" y="0"/>
                </a:lnTo>
                <a:lnTo>
                  <a:pt x="0" y="0"/>
                </a:lnTo>
                <a:lnTo>
                  <a:pt x="0" y="6992792"/>
                </a:lnTo>
                <a:close/>
              </a:path>
            </a:pathLst>
          </a:custGeom>
          <a:blipFill>
            <a:blip xmlns:r="http://schemas.openxmlformats.org/officeDocument/2006/relationships" r:embed="rId3"/>
            <a:stretch>
              <a:fillRect l="0" t="0" r="0" b="0"/>
            </a:stretch>
          </a:blipFill>
        </p:spPr>
      </p:sp>
      <p:sp>
        <p:nvSpPr>
          <p:cNvPr id="1048590" name="TextBox 8"/>
          <p:cNvSpPr txBox="1"/>
          <p:nvPr/>
        </p:nvSpPr>
        <p:spPr>
          <a:xfrm rot="0">
            <a:off x="2668325" y="3703311"/>
            <a:ext cx="12951349" cy="2045589"/>
          </a:xfrm>
          <a:prstGeom prst="rect"/>
        </p:spPr>
        <p:txBody>
          <a:bodyPr anchor="t" bIns="0" lIns="0" rIns="0" rtlCol="0" tIns="0">
            <a:spAutoFit/>
          </a:bodyPr>
          <a:p>
            <a:pPr algn="ctr">
              <a:lnSpc>
                <a:spcPts val="16107"/>
              </a:lnSpc>
            </a:pPr>
            <a:r>
              <a:rPr b="1" sz="11505" lang="en-US">
                <a:solidFill>
                  <a:srgbClr val="3F3D3E"/>
                </a:solidFill>
                <a:latin typeface="Alexandria Bold"/>
                <a:ea typeface="Alexandria Bold"/>
                <a:cs typeface="Alexandria Bold"/>
                <a:sym typeface="Alexandria Bold"/>
              </a:rPr>
              <a:t>PRESENTATION</a:t>
            </a:r>
          </a:p>
        </p:txBody>
      </p:sp>
      <p:sp>
        <p:nvSpPr>
          <p:cNvPr id="1048591" name="TextBox 9"/>
          <p:cNvSpPr txBox="1"/>
          <p:nvPr/>
        </p:nvSpPr>
        <p:spPr>
          <a:xfrm rot="0">
            <a:off x="4062982" y="5582772"/>
            <a:ext cx="10162036" cy="772317"/>
          </a:xfrm>
          <a:prstGeom prst="rect"/>
        </p:spPr>
        <p:txBody>
          <a:bodyPr anchor="t" bIns="0" lIns="0" rIns="0" rtlCol="0" tIns="0">
            <a:spAutoFit/>
          </a:bodyPr>
          <a:p>
            <a:pPr algn="ctr">
              <a:lnSpc>
                <a:spcPts val="6256"/>
              </a:lnSpc>
              <a:spcBef>
                <a:spcPct val="0"/>
              </a:spcBef>
            </a:pPr>
            <a:r>
              <a:rPr sz="44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By Tanya Negi</a:t>
            </a:r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232271" y="261691"/>
            <a:ext cx="2436054" cy="2704577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</p:bgPr>
    </p:bg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Freeform 2"/>
          <p:cNvSpPr/>
          <p:nvPr/>
        </p:nvSpPr>
        <p:spPr>
          <a:xfrm rot="5400000" flipH="0" flipV="0">
            <a:off x="-598671" y="-1743170"/>
            <a:ext cx="4840370" cy="6758253"/>
          </a:xfrm>
          <a:custGeom>
            <a:avLst/>
            <a:ahLst/>
            <a:rect l="l" t="t" r="r" b="b"/>
            <a:pathLst>
              <a:path w="4840370" h="6758253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1"/>
            <a:stretch>
              <a:fillRect l="0" t="0" r="0" b="0"/>
            </a:stretch>
          </a:blipFill>
        </p:spPr>
      </p:sp>
      <p:sp>
        <p:nvSpPr>
          <p:cNvPr id="1048640" name="TextBox 3"/>
          <p:cNvSpPr txBox="1"/>
          <p:nvPr/>
        </p:nvSpPr>
        <p:spPr>
          <a:xfrm rot="0">
            <a:off x="495601" y="2093268"/>
            <a:ext cx="18174732" cy="1055877"/>
          </a:xfrm>
          <a:prstGeom prst="rect"/>
        </p:spPr>
        <p:txBody>
          <a:bodyPr anchor="t" bIns="0" lIns="0" rIns="0" rtlCol="0" tIns="0">
            <a:spAutoFit/>
          </a:bodyPr>
          <a:p>
            <a:pPr algn="ctr">
              <a:lnSpc>
                <a:spcPts val="8314"/>
              </a:lnSpc>
            </a:pPr>
            <a:r>
              <a:rPr b="1" sz="5938" lang="en-US">
                <a:solidFill>
                  <a:srgbClr val="3F3D3E"/>
                </a:solidFill>
                <a:latin typeface="Alexandria Bold"/>
                <a:ea typeface="Alexandria Bold"/>
                <a:cs typeface="Alexandria Bold"/>
                <a:sym typeface="Alexandria Bold"/>
              </a:rPr>
              <a:t>2 – 3 YEARS: RAPID LANGUAGE EXPANSION</a:t>
            </a:r>
          </a:p>
        </p:txBody>
      </p:sp>
      <p:sp>
        <p:nvSpPr>
          <p:cNvPr id="1048641" name="TextBox 4"/>
          <p:cNvSpPr txBox="1"/>
          <p:nvPr/>
        </p:nvSpPr>
        <p:spPr>
          <a:xfrm rot="0">
            <a:off x="2330474" y="3181222"/>
            <a:ext cx="14222947" cy="4649216"/>
          </a:xfrm>
          <a:prstGeom prst="rect"/>
        </p:spPr>
        <p:txBody>
          <a:bodyPr anchor="t" bIns="0" lIns="0" rIns="0" rtlCol="0" tIns="0">
            <a:spAutoFit/>
          </a:bodyPr>
          <a:p>
            <a:pPr algn="l">
              <a:lnSpc>
                <a:spcPts val="4576"/>
              </a:lnSpc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Milestones:</a:t>
            </a:r>
          </a:p>
          <a:p>
            <a:pPr algn="l" indent="-352873" lvl="1" marL="705747">
              <a:lnSpc>
                <a:spcPts val="4576"/>
              </a:lnSpc>
              <a:buFont typeface="Arial"/>
              <a:buChar char="•"/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Uses 2–3 word phrases, progressing to simple sentences.</a:t>
            </a:r>
          </a:p>
          <a:p>
            <a:pPr algn="l" indent="-352873" lvl="1" marL="705747">
              <a:lnSpc>
                <a:spcPts val="4576"/>
              </a:lnSpc>
              <a:buFont typeface="Arial"/>
              <a:buChar char="•"/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Vocabulary expands to 200–300 words by age 3.</a:t>
            </a:r>
          </a:p>
          <a:p>
            <a:pPr algn="l" indent="-352873" lvl="1" marL="705747">
              <a:lnSpc>
                <a:spcPts val="4576"/>
              </a:lnSpc>
              <a:buFont typeface="Arial"/>
              <a:buChar char="•"/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Speech becomes clearer; familiar adults understand most of it.</a:t>
            </a:r>
          </a:p>
          <a:p>
            <a:pPr algn="l" indent="-352873" lvl="1" marL="705747">
              <a:lnSpc>
                <a:spcPts val="4576"/>
              </a:lnSpc>
              <a:buFont typeface="Arial"/>
              <a:buChar char="•"/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Begins using plurals, prepositions (in, on), and question words (what, where).</a:t>
            </a:r>
          </a:p>
          <a:p>
            <a:pPr algn="l" indent="-352873" lvl="1" marL="705747">
              <a:lnSpc>
                <a:spcPts val="4576"/>
              </a:lnSpc>
              <a:buFont typeface="Arial"/>
              <a:buChar char="•"/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Follows two-step directions (e.g., “Get your shoes and sit down”).</a:t>
            </a:r>
          </a:p>
          <a:p>
            <a:pPr algn="l" indent="-352873" lvl="1" marL="705747">
              <a:lnSpc>
                <a:spcPts val="4576"/>
              </a:lnSpc>
              <a:buFont typeface="Arial"/>
              <a:buChar char="•"/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Enjoys naming and describing things in books and surroundings.</a:t>
            </a:r>
          </a:p>
        </p:txBody>
      </p:sp>
      <p:sp>
        <p:nvSpPr>
          <p:cNvPr id="1048642" name="Freeform 5"/>
          <p:cNvSpPr/>
          <p:nvPr/>
        </p:nvSpPr>
        <p:spPr>
          <a:xfrm rot="-574333" flipH="0" flipV="0">
            <a:off x="-598671" y="5498906"/>
            <a:ext cx="4840370" cy="6758253"/>
          </a:xfrm>
          <a:custGeom>
            <a:avLst/>
            <a:ahLst/>
            <a:rect l="l" t="t" r="r" b="b"/>
            <a:pathLst>
              <a:path w="4840370" h="6758253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2"/>
            <a:stretch>
              <a:fillRect l="0" t="0" r="0" b="0"/>
            </a:stretch>
          </a:blipFill>
        </p:spPr>
      </p:sp>
      <p:sp>
        <p:nvSpPr>
          <p:cNvPr id="1048643" name="AutoShape 6"/>
          <p:cNvSpPr/>
          <p:nvPr/>
        </p:nvSpPr>
        <p:spPr>
          <a:xfrm>
            <a:off x="4541415" y="9464180"/>
            <a:ext cx="11672841" cy="0"/>
          </a:xfrm>
          <a:prstGeom prst="line"/>
          <a:ln w="952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48644" name="TextBox 7"/>
          <p:cNvSpPr txBox="1"/>
          <p:nvPr/>
        </p:nvSpPr>
        <p:spPr>
          <a:xfrm rot="0">
            <a:off x="16214256" y="9019603"/>
            <a:ext cx="1271574" cy="843407"/>
          </a:xfrm>
          <a:prstGeom prst="rect"/>
        </p:spPr>
        <p:txBody>
          <a:bodyPr anchor="t" bIns="0" lIns="0" rIns="0" rtlCol="0" tIns="0">
            <a:spAutoFit/>
          </a:bodyPr>
          <a:p>
            <a:pPr algn="ctr">
              <a:lnSpc>
                <a:spcPts val="6641"/>
              </a:lnSpc>
              <a:spcBef>
                <a:spcPct val="0"/>
              </a:spcBef>
            </a:pPr>
            <a:r>
              <a:rPr b="1" sz="4743" lang="en-US">
                <a:solidFill>
                  <a:srgbClr val="545454"/>
                </a:solidFill>
                <a:latin typeface="Garet Bold"/>
                <a:ea typeface="Garet Bold"/>
                <a:cs typeface="Garet Bold"/>
                <a:sym typeface="Garet Bold"/>
              </a:rPr>
              <a:t>09</a:t>
            </a:r>
          </a:p>
        </p:txBody>
      </p:sp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0" y="0"/>
            <a:ext cx="1966487" cy="2183251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</p:bgPr>
    </p:bg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Freeform 2"/>
          <p:cNvSpPr/>
          <p:nvPr/>
        </p:nvSpPr>
        <p:spPr>
          <a:xfrm rot="5400000" flipH="0" flipV="0">
            <a:off x="-598671" y="-1743170"/>
            <a:ext cx="4840370" cy="6758253"/>
          </a:xfrm>
          <a:custGeom>
            <a:avLst/>
            <a:ahLst/>
            <a:rect l="l" t="t" r="r" b="b"/>
            <a:pathLst>
              <a:path w="4840370" h="6758253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1"/>
            <a:stretch>
              <a:fillRect l="0" t="0" r="0" b="0"/>
            </a:stretch>
          </a:blipFill>
        </p:spPr>
      </p:sp>
      <p:sp>
        <p:nvSpPr>
          <p:cNvPr id="1048646" name="TextBox 3"/>
          <p:cNvSpPr txBox="1"/>
          <p:nvPr/>
        </p:nvSpPr>
        <p:spPr>
          <a:xfrm rot="0">
            <a:off x="495601" y="2150418"/>
            <a:ext cx="16990229" cy="718058"/>
          </a:xfrm>
          <a:prstGeom prst="rect"/>
        </p:spPr>
        <p:txBody>
          <a:bodyPr anchor="t" bIns="0" lIns="0" rIns="0" rtlCol="0" tIns="0">
            <a:spAutoFit/>
          </a:bodyPr>
          <a:p>
            <a:pPr algn="ctr">
              <a:lnSpc>
                <a:spcPts val="5654"/>
              </a:lnSpc>
            </a:pPr>
            <a:r>
              <a:rPr b="1" sz="4038" lang="en-US">
                <a:solidFill>
                  <a:srgbClr val="3F3D3E"/>
                </a:solidFill>
                <a:latin typeface="Alexandria Bold"/>
                <a:ea typeface="Alexandria Bold"/>
                <a:cs typeface="Alexandria Bold"/>
                <a:sym typeface="Alexandria Bold"/>
              </a:rPr>
              <a:t>3 – 4 YEARS: COMPLEX SENTENCES AND CLEARER SPEECH</a:t>
            </a:r>
          </a:p>
        </p:txBody>
      </p:sp>
      <p:sp>
        <p:nvSpPr>
          <p:cNvPr id="1048647" name="TextBox 4"/>
          <p:cNvSpPr txBox="1"/>
          <p:nvPr/>
        </p:nvSpPr>
        <p:spPr>
          <a:xfrm rot="0">
            <a:off x="2330474" y="3181222"/>
            <a:ext cx="14222947" cy="5230368"/>
          </a:xfrm>
          <a:prstGeom prst="rect"/>
        </p:spPr>
        <p:txBody>
          <a:bodyPr anchor="t" bIns="0" lIns="0" rIns="0" rtlCol="0" tIns="0">
            <a:spAutoFit/>
          </a:bodyPr>
          <a:p>
            <a:pPr algn="l">
              <a:lnSpc>
                <a:spcPts val="4576"/>
              </a:lnSpc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Milestones:</a:t>
            </a:r>
          </a:p>
          <a:p>
            <a:pPr algn="l">
              <a:lnSpc>
                <a:spcPts val="4576"/>
              </a:lnSpc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Uses 4–5 word sentences to express thoughts and describe events.</a:t>
            </a:r>
          </a:p>
          <a:p>
            <a:pPr algn="l">
              <a:lnSpc>
                <a:spcPts val="4576"/>
              </a:lnSpc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Speech is mostly understood by unfamiliar listeners.</a:t>
            </a:r>
          </a:p>
          <a:p>
            <a:pPr algn="l">
              <a:lnSpc>
                <a:spcPts val="4576"/>
              </a:lnSpc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Begins to use correct grammar, including past tense (“played”) and plurals (“cats”).</a:t>
            </a:r>
          </a:p>
          <a:p>
            <a:pPr algn="l">
              <a:lnSpc>
                <a:spcPts val="4576"/>
              </a:lnSpc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Asks many “why,” “who,” and “how” questions.</a:t>
            </a:r>
          </a:p>
          <a:p>
            <a:pPr algn="l">
              <a:lnSpc>
                <a:spcPts val="4576"/>
              </a:lnSpc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Follows multi-step directions (e.g., “Pick up the toy, put it in the box, and come to me”).</a:t>
            </a:r>
          </a:p>
          <a:p>
            <a:pPr algn="l">
              <a:lnSpc>
                <a:spcPts val="4576"/>
              </a:lnSpc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Tells short stories and can stay on topic in conversations.</a:t>
            </a:r>
          </a:p>
        </p:txBody>
      </p:sp>
      <p:sp>
        <p:nvSpPr>
          <p:cNvPr id="1048648" name="Freeform 5"/>
          <p:cNvSpPr/>
          <p:nvPr/>
        </p:nvSpPr>
        <p:spPr>
          <a:xfrm rot="-574333" flipH="0" flipV="0">
            <a:off x="-598671" y="5498906"/>
            <a:ext cx="4840370" cy="6758253"/>
          </a:xfrm>
          <a:custGeom>
            <a:avLst/>
            <a:ahLst/>
            <a:rect l="l" t="t" r="r" b="b"/>
            <a:pathLst>
              <a:path w="4840370" h="6758253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2"/>
            <a:stretch>
              <a:fillRect l="0" t="0" r="0" b="0"/>
            </a:stretch>
          </a:blipFill>
        </p:spPr>
      </p:sp>
      <p:sp>
        <p:nvSpPr>
          <p:cNvPr id="1048649" name="AutoShape 6"/>
          <p:cNvSpPr/>
          <p:nvPr/>
        </p:nvSpPr>
        <p:spPr>
          <a:xfrm>
            <a:off x="4541415" y="9464180"/>
            <a:ext cx="11672841" cy="0"/>
          </a:xfrm>
          <a:prstGeom prst="line"/>
          <a:ln w="952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48650" name="TextBox 7"/>
          <p:cNvSpPr txBox="1"/>
          <p:nvPr/>
        </p:nvSpPr>
        <p:spPr>
          <a:xfrm rot="0">
            <a:off x="16214256" y="9019603"/>
            <a:ext cx="1271574" cy="843407"/>
          </a:xfrm>
          <a:prstGeom prst="rect"/>
        </p:spPr>
        <p:txBody>
          <a:bodyPr anchor="t" bIns="0" lIns="0" rIns="0" rtlCol="0" tIns="0">
            <a:spAutoFit/>
          </a:bodyPr>
          <a:p>
            <a:pPr algn="ctr">
              <a:lnSpc>
                <a:spcPts val="6641"/>
              </a:lnSpc>
              <a:spcBef>
                <a:spcPct val="0"/>
              </a:spcBef>
            </a:pPr>
            <a:r>
              <a:rPr b="1" sz="4743" lang="en-US">
                <a:solidFill>
                  <a:srgbClr val="545454"/>
                </a:solidFill>
                <a:latin typeface="Garet Bold"/>
                <a:ea typeface="Garet Bold"/>
                <a:cs typeface="Garet Bold"/>
                <a:sym typeface="Garet Bold"/>
              </a:rPr>
              <a:t>10</a:t>
            </a:r>
          </a:p>
        </p:txBody>
      </p:sp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0" y="-132157"/>
            <a:ext cx="2099622" cy="2331060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</p:bgPr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Freeform 2"/>
          <p:cNvSpPr/>
          <p:nvPr/>
        </p:nvSpPr>
        <p:spPr>
          <a:xfrm rot="5400000" flipH="0" flipV="0">
            <a:off x="-598671" y="-1743170"/>
            <a:ext cx="4840370" cy="6758253"/>
          </a:xfrm>
          <a:custGeom>
            <a:avLst/>
            <a:ahLst/>
            <a:rect l="l" t="t" r="r" b="b"/>
            <a:pathLst>
              <a:path w="4840370" h="6758253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1"/>
            <a:stretch>
              <a:fillRect l="0" t="0" r="0" b="0"/>
            </a:stretch>
          </a:blipFill>
        </p:spPr>
      </p:sp>
      <p:sp>
        <p:nvSpPr>
          <p:cNvPr id="1048652" name="TextBox 3"/>
          <p:cNvSpPr txBox="1"/>
          <p:nvPr/>
        </p:nvSpPr>
        <p:spPr>
          <a:xfrm rot="0">
            <a:off x="495601" y="2131368"/>
            <a:ext cx="17664531" cy="789179"/>
          </a:xfrm>
          <a:prstGeom prst="rect"/>
        </p:spPr>
        <p:txBody>
          <a:bodyPr anchor="t" bIns="0" lIns="0" rIns="0" rtlCol="0" tIns="0">
            <a:spAutoFit/>
          </a:bodyPr>
          <a:p>
            <a:pPr algn="ctr">
              <a:lnSpc>
                <a:spcPts val="6214"/>
              </a:lnSpc>
            </a:pPr>
            <a:r>
              <a:rPr b="1" sz="4438" lang="en-US">
                <a:solidFill>
                  <a:srgbClr val="3F3D3E"/>
                </a:solidFill>
                <a:latin typeface="Alexandria Bold"/>
                <a:ea typeface="Alexandria Bold"/>
                <a:cs typeface="Alexandria Bold"/>
                <a:sym typeface="Alexandria Bold"/>
              </a:rPr>
              <a:t>IMPORTANCE OF CELEBRATING SMALL WINS IN SPEECH THERAPY</a:t>
            </a:r>
          </a:p>
        </p:txBody>
      </p:sp>
      <p:sp>
        <p:nvSpPr>
          <p:cNvPr id="1048653" name="TextBox 4"/>
          <p:cNvSpPr txBox="1"/>
          <p:nvPr/>
        </p:nvSpPr>
        <p:spPr>
          <a:xfrm rot="0">
            <a:off x="2216394" y="3989467"/>
            <a:ext cx="14222947" cy="2905760"/>
          </a:xfrm>
          <a:prstGeom prst="rect"/>
        </p:spPr>
        <p:txBody>
          <a:bodyPr anchor="t" bIns="0" lIns="0" rIns="0" rtlCol="0" tIns="0">
            <a:spAutoFit/>
          </a:bodyPr>
          <a:p>
            <a:pPr algn="l">
              <a:lnSpc>
                <a:spcPts val="4576"/>
              </a:lnSpc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Why Small Wins Matter:</a:t>
            </a:r>
          </a:p>
          <a:p>
            <a:pPr algn="l" indent="-352873" lvl="1" marL="705747">
              <a:lnSpc>
                <a:spcPts val="4576"/>
              </a:lnSpc>
              <a:buFont typeface="Arial"/>
              <a:buChar char="•"/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Builds confidence in children and reinforces effort.</a:t>
            </a:r>
          </a:p>
          <a:p>
            <a:pPr algn="l" indent="-352873" lvl="1" marL="705747">
              <a:lnSpc>
                <a:spcPts val="4576"/>
              </a:lnSpc>
              <a:buFont typeface="Arial"/>
              <a:buChar char="•"/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Encourages a positive emotional connection to communication.</a:t>
            </a:r>
          </a:p>
          <a:p>
            <a:pPr algn="l" indent="-352873" lvl="1" marL="705747">
              <a:lnSpc>
                <a:spcPts val="4576"/>
              </a:lnSpc>
              <a:buFont typeface="Arial"/>
              <a:buChar char="•"/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Helps maintain motivation for long-term therapy goals.</a:t>
            </a:r>
          </a:p>
          <a:p>
            <a:pPr algn="l" indent="-352873" lvl="1" marL="705747">
              <a:lnSpc>
                <a:spcPts val="4576"/>
              </a:lnSpc>
              <a:buFont typeface="Arial"/>
              <a:buChar char="•"/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Supports a growth mindset—valuing progress over perfection.</a:t>
            </a:r>
          </a:p>
        </p:txBody>
      </p:sp>
      <p:sp>
        <p:nvSpPr>
          <p:cNvPr id="1048654" name="Freeform 5"/>
          <p:cNvSpPr/>
          <p:nvPr/>
        </p:nvSpPr>
        <p:spPr>
          <a:xfrm rot="-574333" flipH="0" flipV="0">
            <a:off x="-598671" y="5498906"/>
            <a:ext cx="4840370" cy="6758253"/>
          </a:xfrm>
          <a:custGeom>
            <a:avLst/>
            <a:ahLst/>
            <a:rect l="l" t="t" r="r" b="b"/>
            <a:pathLst>
              <a:path w="4840370" h="6758253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2"/>
            <a:stretch>
              <a:fillRect l="0" t="0" r="0" b="0"/>
            </a:stretch>
          </a:blipFill>
        </p:spPr>
      </p:sp>
      <p:sp>
        <p:nvSpPr>
          <p:cNvPr id="1048655" name="AutoShape 6"/>
          <p:cNvSpPr/>
          <p:nvPr/>
        </p:nvSpPr>
        <p:spPr>
          <a:xfrm>
            <a:off x="4541415" y="9464180"/>
            <a:ext cx="11672841" cy="0"/>
          </a:xfrm>
          <a:prstGeom prst="line"/>
          <a:ln w="952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48656" name="TextBox 7"/>
          <p:cNvSpPr txBox="1"/>
          <p:nvPr/>
        </p:nvSpPr>
        <p:spPr>
          <a:xfrm rot="0">
            <a:off x="16214256" y="9019603"/>
            <a:ext cx="1271574" cy="843407"/>
          </a:xfrm>
          <a:prstGeom prst="rect"/>
        </p:spPr>
        <p:txBody>
          <a:bodyPr anchor="t" bIns="0" lIns="0" rIns="0" rtlCol="0" tIns="0">
            <a:spAutoFit/>
          </a:bodyPr>
          <a:p>
            <a:pPr algn="ctr">
              <a:lnSpc>
                <a:spcPts val="6641"/>
              </a:lnSpc>
              <a:spcBef>
                <a:spcPct val="0"/>
              </a:spcBef>
            </a:pPr>
            <a:r>
              <a:rPr b="1" sz="4743" lang="en-US">
                <a:solidFill>
                  <a:srgbClr val="545454"/>
                </a:solidFill>
                <a:latin typeface="Garet Bold"/>
                <a:ea typeface="Garet Bold"/>
                <a:cs typeface="Garet Bold"/>
                <a:sym typeface="Garet Bold"/>
              </a:rPr>
              <a:t>11</a:t>
            </a:r>
          </a:p>
        </p:txBody>
      </p:sp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0" y="-113182"/>
            <a:ext cx="2165584" cy="2404294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</p:bgPr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Freeform 2"/>
          <p:cNvSpPr/>
          <p:nvPr/>
        </p:nvSpPr>
        <p:spPr>
          <a:xfrm rot="5400000" flipH="0" flipV="0">
            <a:off x="-124961" y="-2216881"/>
            <a:ext cx="3892948" cy="6758253"/>
          </a:xfrm>
          <a:custGeom>
            <a:avLst/>
            <a:ahLst/>
            <a:rect l="l" t="t" r="r" b="b"/>
            <a:pathLst>
              <a:path w="4840370" h="6758253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1"/>
            <a:stretch>
              <a:fillRect l="0" t="0" r="0" b="0"/>
            </a:stretch>
          </a:blipFill>
        </p:spPr>
      </p:sp>
      <p:sp>
        <p:nvSpPr>
          <p:cNvPr id="1048658" name="TextBox 3"/>
          <p:cNvSpPr txBox="1"/>
          <p:nvPr/>
        </p:nvSpPr>
        <p:spPr>
          <a:xfrm rot="0">
            <a:off x="623469" y="942975"/>
            <a:ext cx="17664531" cy="789178"/>
          </a:xfrm>
          <a:prstGeom prst="rect"/>
        </p:spPr>
        <p:txBody>
          <a:bodyPr anchor="t" bIns="0" lIns="0" rIns="0" rtlCol="0" tIns="0">
            <a:spAutoFit/>
          </a:bodyPr>
          <a:p>
            <a:pPr algn="ctr">
              <a:lnSpc>
                <a:spcPts val="6214"/>
              </a:lnSpc>
            </a:pPr>
            <a:r>
              <a:rPr b="1" sz="4438" lang="en-US">
                <a:solidFill>
                  <a:srgbClr val="3F3D3E"/>
                </a:solidFill>
                <a:latin typeface="Alexandria Bold"/>
                <a:ea typeface="Alexandria Bold"/>
                <a:cs typeface="Alexandria Bold"/>
                <a:sym typeface="Alexandria Bold"/>
              </a:rPr>
              <a:t>STRATEGIES FOR CELEBRATING SMALL WINS</a:t>
            </a:r>
          </a:p>
        </p:txBody>
      </p:sp>
      <p:sp>
        <p:nvSpPr>
          <p:cNvPr id="1048659" name="TextBox 4"/>
          <p:cNvSpPr txBox="1"/>
          <p:nvPr/>
        </p:nvSpPr>
        <p:spPr>
          <a:xfrm rot="0">
            <a:off x="1991309" y="1903834"/>
            <a:ext cx="15744048" cy="18596869"/>
          </a:xfrm>
          <a:prstGeom prst="rect"/>
        </p:spPr>
        <p:txBody>
          <a:bodyPr anchor="t" bIns="0" lIns="0" rIns="0" rtlCol="0" tIns="0">
            <a:spAutoFit/>
          </a:bodyPr>
          <a:p>
            <a:pPr algn="l">
              <a:lnSpc>
                <a:spcPts val="4576"/>
              </a:lnSpc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1. Visual Reinforcement:</a:t>
            </a:r>
          </a:p>
          <a:p>
            <a:pPr algn="l" indent="-352873" lvl="1" marL="705747">
              <a:lnSpc>
                <a:spcPts val="4576"/>
              </a:lnSpc>
              <a:buFont typeface="Arial"/>
              <a:buChar char="•"/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Use sticker charts, star boards, or reward jars to track accomplishments.</a:t>
            </a:r>
          </a:p>
          <a:p>
            <a:pPr algn="l" indent="-352873" lvl="1" marL="705747">
              <a:lnSpc>
                <a:spcPts val="4576"/>
              </a:lnSpc>
              <a:buFont typeface="Arial"/>
              <a:buChar char="•"/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Create a “Wall of Wins” to showcase achievements.</a:t>
            </a:r>
          </a:p>
          <a:p>
            <a:pPr algn="l">
              <a:lnSpc>
                <a:spcPts val="4576"/>
              </a:lnSpc>
            </a:pPr>
          </a:p>
          <a:p>
            <a:pPr algn="l">
              <a:lnSpc>
                <a:spcPts val="4576"/>
              </a:lnSpc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2. Verbal Encouragement:</a:t>
            </a:r>
          </a:p>
          <a:p>
            <a:pPr algn="l" indent="-352873" lvl="1" marL="705747">
              <a:lnSpc>
                <a:spcPts val="4576"/>
              </a:lnSpc>
              <a:buFont typeface="Arial"/>
              <a:buChar char="•"/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Offer immediate, specific praise: “You said ‘ball’ so clearly—well done!”</a:t>
            </a:r>
          </a:p>
          <a:p>
            <a:pPr algn="l" indent="-352873" lvl="1" marL="705747">
              <a:lnSpc>
                <a:spcPts val="4576"/>
              </a:lnSpc>
              <a:buFont typeface="Arial"/>
              <a:buChar char="•"/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Use positive tone and facial expressions to boost engagement.</a:t>
            </a:r>
          </a:p>
          <a:p>
            <a:pPr algn="l">
              <a:lnSpc>
                <a:spcPts val="4576"/>
              </a:lnSpc>
            </a:pPr>
          </a:p>
          <a:p>
            <a:pPr algn="l">
              <a:lnSpc>
                <a:spcPts val="4576"/>
              </a:lnSpc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3. Play-Based Rewards:</a:t>
            </a:r>
          </a:p>
          <a:p>
            <a:pPr algn="l" indent="-352873" lvl="1" marL="705747">
              <a:lnSpc>
                <a:spcPts val="4576"/>
              </a:lnSpc>
              <a:buFont typeface="Arial"/>
              <a:buChar char="•"/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Offer a short preferred activity (e.g., bubbles, favorite toy) after effortful tasks.</a:t>
            </a:r>
          </a:p>
          <a:p>
            <a:pPr algn="l" indent="-352873" lvl="1" marL="705747">
              <a:lnSpc>
                <a:spcPts val="4576"/>
              </a:lnSpc>
              <a:buFont typeface="Arial"/>
              <a:buChar char="•"/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Use fun sounds or puppets to celebrate success in sessions.</a:t>
            </a:r>
          </a:p>
          <a:p>
            <a:pPr algn="l">
              <a:lnSpc>
                <a:spcPts val="4576"/>
              </a:lnSpc>
            </a:pPr>
          </a:p>
          <a:p>
            <a:pPr algn="l">
              <a:lnSpc>
                <a:spcPts val="4576"/>
              </a:lnSpc>
            </a:pPr>
          </a:p>
          <a:p>
            <a:pPr algn="l">
              <a:lnSpc>
                <a:spcPts val="4576"/>
              </a:lnSpc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4. Family Involvement:</a:t>
            </a:r>
          </a:p>
          <a:p>
            <a:pPr algn="l">
              <a:lnSpc>
                <a:spcPts val="4576"/>
              </a:lnSpc>
            </a:pPr>
          </a:p>
          <a:p>
            <a:pPr algn="l">
              <a:lnSpc>
                <a:spcPts val="4576"/>
              </a:lnSpc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Share small wins with parents to reinforce success at home.</a:t>
            </a:r>
          </a:p>
          <a:p>
            <a:pPr algn="l">
              <a:lnSpc>
                <a:spcPts val="4576"/>
              </a:lnSpc>
            </a:pPr>
          </a:p>
          <a:p>
            <a:pPr algn="l">
              <a:lnSpc>
                <a:spcPts val="4576"/>
              </a:lnSpc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Encourage families to celebrate progress with routine praise and attention.</a:t>
            </a:r>
          </a:p>
          <a:p>
            <a:pPr algn="l">
              <a:lnSpc>
                <a:spcPts val="4576"/>
              </a:lnSpc>
            </a:pPr>
          </a:p>
          <a:p>
            <a:pPr algn="l">
              <a:lnSpc>
                <a:spcPts val="4576"/>
              </a:lnSpc>
            </a:pPr>
          </a:p>
          <a:p>
            <a:pPr algn="l">
              <a:lnSpc>
                <a:spcPts val="4576"/>
              </a:lnSpc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5. Visual Progress Tools:</a:t>
            </a:r>
          </a:p>
          <a:p>
            <a:pPr algn="l">
              <a:lnSpc>
                <a:spcPts val="4576"/>
              </a:lnSpc>
            </a:pPr>
          </a:p>
          <a:p>
            <a:pPr algn="l">
              <a:lnSpc>
                <a:spcPts val="4576"/>
              </a:lnSpc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Keep a progress folder with pictures, crafts, or goal trackers.</a:t>
            </a:r>
          </a:p>
          <a:p>
            <a:pPr algn="l">
              <a:lnSpc>
                <a:spcPts val="4576"/>
              </a:lnSpc>
            </a:pPr>
          </a:p>
          <a:p>
            <a:pPr algn="l">
              <a:lnSpc>
                <a:spcPts val="4576"/>
              </a:lnSpc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Show before-and-after examples of speech improvements.</a:t>
            </a:r>
          </a:p>
          <a:p>
            <a:pPr algn="l">
              <a:lnSpc>
                <a:spcPts val="4576"/>
              </a:lnSpc>
            </a:pPr>
          </a:p>
          <a:p>
            <a:pPr algn="l">
              <a:lnSpc>
                <a:spcPts val="4576"/>
              </a:lnSpc>
            </a:pPr>
          </a:p>
          <a:p>
            <a:pPr algn="l">
              <a:lnSpc>
                <a:spcPts val="4576"/>
              </a:lnSpc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6. Celebrate Consistency, Not Just Achievement:</a:t>
            </a:r>
          </a:p>
          <a:p>
            <a:pPr algn="l">
              <a:lnSpc>
                <a:spcPts val="4576"/>
              </a:lnSpc>
            </a:pPr>
          </a:p>
          <a:p>
            <a:pPr algn="l">
              <a:lnSpc>
                <a:spcPts val="4576"/>
              </a:lnSpc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Praise trying, not just getting it right: “You’re working so hard today!”</a:t>
            </a:r>
          </a:p>
          <a:p>
            <a:pPr algn="l">
              <a:lnSpc>
                <a:spcPts val="4576"/>
              </a:lnSpc>
            </a:pPr>
          </a:p>
          <a:p>
            <a:pPr algn="l">
              <a:lnSpc>
                <a:spcPts val="4576"/>
              </a:lnSpc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Reinforce the effort and participation, not only outcomes.</a:t>
            </a:r>
          </a:p>
        </p:txBody>
      </p:sp>
      <p:sp>
        <p:nvSpPr>
          <p:cNvPr id="1048660" name="Freeform 5"/>
          <p:cNvSpPr/>
          <p:nvPr/>
        </p:nvSpPr>
        <p:spPr>
          <a:xfrm rot="-574333" flipH="0" flipV="0">
            <a:off x="-598671" y="5498906"/>
            <a:ext cx="4840370" cy="6758253"/>
          </a:xfrm>
          <a:custGeom>
            <a:avLst/>
            <a:ahLst/>
            <a:rect l="l" t="t" r="r" b="b"/>
            <a:pathLst>
              <a:path w="4840370" h="6758253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2"/>
            <a:stretch>
              <a:fillRect l="0" t="0" r="0" b="0"/>
            </a:stretch>
          </a:blipFill>
        </p:spPr>
      </p:sp>
      <p:sp>
        <p:nvSpPr>
          <p:cNvPr id="1048661" name="AutoShape 6"/>
          <p:cNvSpPr/>
          <p:nvPr/>
        </p:nvSpPr>
        <p:spPr>
          <a:xfrm>
            <a:off x="4541415" y="9464180"/>
            <a:ext cx="11672841" cy="0"/>
          </a:xfrm>
          <a:prstGeom prst="line"/>
          <a:ln w="952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48662" name="TextBox 7"/>
          <p:cNvSpPr txBox="1"/>
          <p:nvPr/>
        </p:nvSpPr>
        <p:spPr>
          <a:xfrm rot="0">
            <a:off x="16214256" y="9019603"/>
            <a:ext cx="1271574" cy="843407"/>
          </a:xfrm>
          <a:prstGeom prst="rect"/>
        </p:spPr>
        <p:txBody>
          <a:bodyPr anchor="t" bIns="0" lIns="0" rIns="0" rtlCol="0" tIns="0">
            <a:spAutoFit/>
          </a:bodyPr>
          <a:p>
            <a:pPr algn="ctr">
              <a:lnSpc>
                <a:spcPts val="6641"/>
              </a:lnSpc>
              <a:spcBef>
                <a:spcPct val="0"/>
              </a:spcBef>
            </a:pPr>
            <a:r>
              <a:rPr b="1" sz="4743" lang="en-US">
                <a:solidFill>
                  <a:srgbClr val="545454"/>
                </a:solidFill>
                <a:latin typeface="Garet Bold"/>
                <a:ea typeface="Garet Bold"/>
                <a:cs typeface="Garet Bold"/>
                <a:sym typeface="Garet Bold"/>
              </a:rPr>
              <a:t>12</a:t>
            </a:r>
          </a:p>
        </p:txBody>
      </p:sp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0" y="0"/>
            <a:ext cx="2069944" cy="2298113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</p:bgPr>
    </p:bg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Freeform 2"/>
          <p:cNvSpPr/>
          <p:nvPr/>
        </p:nvSpPr>
        <p:spPr>
          <a:xfrm rot="5400000" flipH="0" flipV="0">
            <a:off x="-598671" y="-1743170"/>
            <a:ext cx="4840370" cy="6758253"/>
          </a:xfrm>
          <a:custGeom>
            <a:avLst/>
            <a:ahLst/>
            <a:rect l="l" t="t" r="r" b="b"/>
            <a:pathLst>
              <a:path w="4840370" h="6758253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1"/>
            <a:stretch>
              <a:fillRect l="0" t="0" r="0" b="0"/>
            </a:stretch>
          </a:blipFill>
        </p:spPr>
      </p:sp>
      <p:sp>
        <p:nvSpPr>
          <p:cNvPr id="1048664" name="TextBox 3"/>
          <p:cNvSpPr txBox="1"/>
          <p:nvPr/>
        </p:nvSpPr>
        <p:spPr>
          <a:xfrm rot="0">
            <a:off x="2213550" y="1569282"/>
            <a:ext cx="15744048" cy="6392673"/>
          </a:xfrm>
          <a:prstGeom prst="rect"/>
        </p:spPr>
        <p:txBody>
          <a:bodyPr anchor="t" bIns="0" lIns="0" rIns="0" rtlCol="0" tIns="0">
            <a:spAutoFit/>
          </a:bodyPr>
          <a:p>
            <a:pPr algn="l">
              <a:lnSpc>
                <a:spcPts val="4576"/>
              </a:lnSpc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4. Family Involvement:</a:t>
            </a:r>
          </a:p>
          <a:p>
            <a:pPr algn="l" indent="-352873" lvl="1" marL="705747">
              <a:lnSpc>
                <a:spcPts val="4576"/>
              </a:lnSpc>
              <a:buFont typeface="Arial"/>
              <a:buChar char="•"/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Share small wins with parents to reinforce success at home.</a:t>
            </a:r>
          </a:p>
          <a:p>
            <a:pPr algn="l" indent="-352873" lvl="1" marL="705747">
              <a:lnSpc>
                <a:spcPts val="4576"/>
              </a:lnSpc>
              <a:buFont typeface="Arial"/>
              <a:buChar char="•"/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Encourage families to celebrate progress with routine praise and attention.</a:t>
            </a:r>
          </a:p>
          <a:p>
            <a:pPr algn="l">
              <a:lnSpc>
                <a:spcPts val="4576"/>
              </a:lnSpc>
            </a:pPr>
          </a:p>
          <a:p>
            <a:pPr algn="l">
              <a:lnSpc>
                <a:spcPts val="4576"/>
              </a:lnSpc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5. Visual Progress Tools:</a:t>
            </a:r>
          </a:p>
          <a:p>
            <a:pPr algn="l" indent="-352873" lvl="1" marL="705747">
              <a:lnSpc>
                <a:spcPts val="4576"/>
              </a:lnSpc>
              <a:buFont typeface="Arial"/>
              <a:buChar char="•"/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Keep a progress folder with pictures, crafts, or goal trackers.</a:t>
            </a:r>
          </a:p>
          <a:p>
            <a:pPr algn="l" indent="-352873" lvl="1" marL="705747">
              <a:lnSpc>
                <a:spcPts val="4576"/>
              </a:lnSpc>
              <a:buFont typeface="Arial"/>
              <a:buChar char="•"/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Show before-and-after examples of speech improvements.</a:t>
            </a:r>
          </a:p>
          <a:p>
            <a:pPr algn="l">
              <a:lnSpc>
                <a:spcPts val="4576"/>
              </a:lnSpc>
            </a:pPr>
          </a:p>
          <a:p>
            <a:pPr algn="l">
              <a:lnSpc>
                <a:spcPts val="4576"/>
              </a:lnSpc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6. Celebrate Consistency, Not Just Achievement:</a:t>
            </a:r>
          </a:p>
          <a:p>
            <a:pPr algn="l" indent="-352873" lvl="1" marL="705747">
              <a:lnSpc>
                <a:spcPts val="4576"/>
              </a:lnSpc>
              <a:buFont typeface="Arial"/>
              <a:buChar char="•"/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Praise trying, not just getting it right: “You’re working so hard today!”</a:t>
            </a:r>
          </a:p>
          <a:p>
            <a:pPr algn="l" indent="-352873" lvl="1" marL="705747">
              <a:lnSpc>
                <a:spcPts val="4576"/>
              </a:lnSpc>
              <a:buFont typeface="Arial"/>
              <a:buChar char="•"/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Reinforce the effort and participation, not only outcomes.</a:t>
            </a:r>
          </a:p>
        </p:txBody>
      </p:sp>
      <p:sp>
        <p:nvSpPr>
          <p:cNvPr id="1048665" name="Freeform 4"/>
          <p:cNvSpPr/>
          <p:nvPr/>
        </p:nvSpPr>
        <p:spPr>
          <a:xfrm rot="-574333" flipH="0" flipV="0">
            <a:off x="-598671" y="5498906"/>
            <a:ext cx="4840370" cy="6758253"/>
          </a:xfrm>
          <a:custGeom>
            <a:avLst/>
            <a:ahLst/>
            <a:rect l="l" t="t" r="r" b="b"/>
            <a:pathLst>
              <a:path w="4840370" h="6758253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2"/>
            <a:stretch>
              <a:fillRect l="0" t="0" r="0" b="0"/>
            </a:stretch>
          </a:blipFill>
        </p:spPr>
      </p:sp>
      <p:sp>
        <p:nvSpPr>
          <p:cNvPr id="1048666" name="AutoShape 5"/>
          <p:cNvSpPr/>
          <p:nvPr/>
        </p:nvSpPr>
        <p:spPr>
          <a:xfrm>
            <a:off x="4541415" y="9464180"/>
            <a:ext cx="11672841" cy="0"/>
          </a:xfrm>
          <a:prstGeom prst="line"/>
          <a:ln w="952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48667" name="TextBox 6"/>
          <p:cNvSpPr txBox="1"/>
          <p:nvPr/>
        </p:nvSpPr>
        <p:spPr>
          <a:xfrm rot="0">
            <a:off x="16214256" y="9019603"/>
            <a:ext cx="1271574" cy="843407"/>
          </a:xfrm>
          <a:prstGeom prst="rect"/>
        </p:spPr>
        <p:txBody>
          <a:bodyPr anchor="t" bIns="0" lIns="0" rIns="0" rtlCol="0" tIns="0">
            <a:spAutoFit/>
          </a:bodyPr>
          <a:p>
            <a:pPr algn="ctr">
              <a:lnSpc>
                <a:spcPts val="6641"/>
              </a:lnSpc>
              <a:spcBef>
                <a:spcPct val="0"/>
              </a:spcBef>
            </a:pPr>
            <a:r>
              <a:rPr b="1" sz="4743" lang="en-US">
                <a:solidFill>
                  <a:srgbClr val="545454"/>
                </a:solidFill>
                <a:latin typeface="Garet Bold"/>
                <a:ea typeface="Garet Bold"/>
                <a:cs typeface="Garet Bold"/>
                <a:sym typeface="Garet Bold"/>
              </a:rPr>
              <a:t>13</a:t>
            </a:r>
          </a:p>
        </p:txBody>
      </p:sp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0" y="0"/>
            <a:ext cx="2054523" cy="2280991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</p:bgPr>
    </p:bg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Freeform 2"/>
          <p:cNvSpPr/>
          <p:nvPr/>
        </p:nvSpPr>
        <p:spPr>
          <a:xfrm rot="5400000" flipH="0" flipV="0">
            <a:off x="-598671" y="-1743170"/>
            <a:ext cx="4840370" cy="6758253"/>
          </a:xfrm>
          <a:custGeom>
            <a:avLst/>
            <a:ahLst/>
            <a:rect l="l" t="t" r="r" b="b"/>
            <a:pathLst>
              <a:path w="4840370" h="6758253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1"/>
            <a:stretch>
              <a:fillRect l="0" t="0" r="0" b="0"/>
            </a:stretch>
          </a:blipFill>
        </p:spPr>
      </p:sp>
      <p:sp>
        <p:nvSpPr>
          <p:cNvPr id="1048669" name="TextBox 3"/>
          <p:cNvSpPr txBox="1"/>
          <p:nvPr/>
        </p:nvSpPr>
        <p:spPr>
          <a:xfrm rot="0">
            <a:off x="495601" y="1216079"/>
            <a:ext cx="17664531" cy="789177"/>
          </a:xfrm>
          <a:prstGeom prst="rect"/>
        </p:spPr>
        <p:txBody>
          <a:bodyPr anchor="t" bIns="0" lIns="0" rIns="0" rtlCol="0" tIns="0">
            <a:spAutoFit/>
          </a:bodyPr>
          <a:p>
            <a:pPr algn="ctr">
              <a:lnSpc>
                <a:spcPts val="6214"/>
              </a:lnSpc>
            </a:pPr>
            <a:r>
              <a:rPr b="1" sz="4438" lang="en-US">
                <a:solidFill>
                  <a:srgbClr val="3F3D3E"/>
                </a:solidFill>
                <a:latin typeface="Alexandria Bold"/>
                <a:ea typeface="Alexandria Bold"/>
                <a:cs typeface="Alexandria Bold"/>
                <a:sym typeface="Alexandria Bold"/>
              </a:rPr>
              <a:t>EXAMPLES OF SMALL WINS IN SPEECH THERAPY</a:t>
            </a:r>
          </a:p>
        </p:txBody>
      </p:sp>
      <p:sp>
        <p:nvSpPr>
          <p:cNvPr id="1048670" name="TextBox 4"/>
          <p:cNvSpPr txBox="1"/>
          <p:nvPr/>
        </p:nvSpPr>
        <p:spPr>
          <a:xfrm rot="0">
            <a:off x="2216394" y="2503111"/>
            <a:ext cx="14222947" cy="5811521"/>
          </a:xfrm>
          <a:prstGeom prst="rect"/>
        </p:spPr>
        <p:txBody>
          <a:bodyPr anchor="t" bIns="0" lIns="0" rIns="0" rtlCol="0" tIns="0">
            <a:spAutoFit/>
          </a:bodyPr>
          <a:p>
            <a:pPr algn="l">
              <a:lnSpc>
                <a:spcPts val="4576"/>
              </a:lnSpc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Sound Production:</a:t>
            </a:r>
          </a:p>
          <a:p>
            <a:pPr algn="l" indent="-352873" lvl="1" marL="705747">
              <a:lnSpc>
                <a:spcPts val="4576"/>
              </a:lnSpc>
              <a:buFont typeface="Arial"/>
              <a:buChar char="•"/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Attempting a difficult sound for the first time (e.g., “s” or “r”).</a:t>
            </a:r>
          </a:p>
          <a:p>
            <a:pPr algn="l" indent="-352873" lvl="1" marL="705747">
              <a:lnSpc>
                <a:spcPts val="4576"/>
              </a:lnSpc>
              <a:buFont typeface="Arial"/>
              <a:buChar char="•"/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Moving from approximation to clearer articulation (e.g., “wabbit” to “rabbit”).</a:t>
            </a:r>
          </a:p>
          <a:p>
            <a:pPr algn="l">
              <a:lnSpc>
                <a:spcPts val="4576"/>
              </a:lnSpc>
            </a:pPr>
          </a:p>
          <a:p>
            <a:pPr algn="l">
              <a:lnSpc>
                <a:spcPts val="4576"/>
              </a:lnSpc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Language Use:</a:t>
            </a:r>
          </a:p>
          <a:p>
            <a:pPr algn="l" indent="-352873" lvl="1" marL="705747">
              <a:lnSpc>
                <a:spcPts val="4576"/>
              </a:lnSpc>
              <a:buFont typeface="Arial"/>
              <a:buChar char="•"/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Using a new word in conversation.</a:t>
            </a:r>
          </a:p>
          <a:p>
            <a:pPr algn="l" indent="-352873" lvl="1" marL="705747">
              <a:lnSpc>
                <a:spcPts val="4576"/>
              </a:lnSpc>
              <a:buFont typeface="Arial"/>
              <a:buChar char="•"/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Combining two or more words for the first time (e.g., “want toy”).</a:t>
            </a:r>
          </a:p>
          <a:p>
            <a:pPr algn="l" indent="-352873" lvl="1" marL="705747">
              <a:lnSpc>
                <a:spcPts val="4576"/>
              </a:lnSpc>
              <a:buFont typeface="Arial"/>
              <a:buChar char="•"/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Correctly answering a “wh” question. </a:t>
            </a:r>
          </a:p>
          <a:p>
            <a:pPr algn="l">
              <a:lnSpc>
                <a:spcPts val="4576"/>
              </a:lnSpc>
            </a:pPr>
          </a:p>
          <a:p>
            <a:pPr algn="l">
              <a:lnSpc>
                <a:spcPts val="4576"/>
              </a:lnSpc>
            </a:pPr>
          </a:p>
        </p:txBody>
      </p:sp>
      <p:sp>
        <p:nvSpPr>
          <p:cNvPr id="1048671" name="Freeform 5"/>
          <p:cNvSpPr/>
          <p:nvPr/>
        </p:nvSpPr>
        <p:spPr>
          <a:xfrm rot="-574333" flipH="0" flipV="0">
            <a:off x="-598671" y="5498906"/>
            <a:ext cx="4840370" cy="6758253"/>
          </a:xfrm>
          <a:custGeom>
            <a:avLst/>
            <a:ahLst/>
            <a:rect l="l" t="t" r="r" b="b"/>
            <a:pathLst>
              <a:path w="4840370" h="6758253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2"/>
            <a:stretch>
              <a:fillRect l="0" t="0" r="0" b="0"/>
            </a:stretch>
          </a:blipFill>
        </p:spPr>
      </p:sp>
      <p:sp>
        <p:nvSpPr>
          <p:cNvPr id="1048672" name="AutoShape 6"/>
          <p:cNvSpPr/>
          <p:nvPr/>
        </p:nvSpPr>
        <p:spPr>
          <a:xfrm>
            <a:off x="4541415" y="9464180"/>
            <a:ext cx="11672841" cy="0"/>
          </a:xfrm>
          <a:prstGeom prst="line"/>
          <a:ln w="952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48673" name="TextBox 7"/>
          <p:cNvSpPr txBox="1"/>
          <p:nvPr/>
        </p:nvSpPr>
        <p:spPr>
          <a:xfrm rot="0">
            <a:off x="16214256" y="9019603"/>
            <a:ext cx="1271574" cy="843407"/>
          </a:xfrm>
          <a:prstGeom prst="rect"/>
        </p:spPr>
        <p:txBody>
          <a:bodyPr anchor="t" bIns="0" lIns="0" rIns="0" rtlCol="0" tIns="0">
            <a:spAutoFit/>
          </a:bodyPr>
          <a:p>
            <a:pPr algn="ctr">
              <a:lnSpc>
                <a:spcPts val="6641"/>
              </a:lnSpc>
              <a:spcBef>
                <a:spcPct val="0"/>
              </a:spcBef>
            </a:pPr>
            <a:r>
              <a:rPr b="1" sz="4743" lang="en-US">
                <a:solidFill>
                  <a:srgbClr val="545454"/>
                </a:solidFill>
                <a:latin typeface="Garet Bold"/>
                <a:ea typeface="Garet Bold"/>
                <a:cs typeface="Garet Bold"/>
                <a:sym typeface="Garet Bold"/>
              </a:rPr>
              <a:t>14</a:t>
            </a:r>
          </a:p>
        </p:txBody>
      </p:sp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0" y="0"/>
            <a:ext cx="2366444" cy="2627295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Freeform 2"/>
          <p:cNvSpPr/>
          <p:nvPr/>
        </p:nvSpPr>
        <p:spPr>
          <a:xfrm rot="5400000" flipH="0" flipV="0">
            <a:off x="-598671" y="-1743170"/>
            <a:ext cx="4840370" cy="6758253"/>
          </a:xfrm>
          <a:custGeom>
            <a:avLst/>
            <a:ahLst/>
            <a:rect l="l" t="t" r="r" b="b"/>
            <a:pathLst>
              <a:path w="4840370" h="6758253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1"/>
            <a:stretch>
              <a:fillRect l="0" t="0" r="0" b="0"/>
            </a:stretch>
          </a:blipFill>
        </p:spPr>
      </p:sp>
      <p:sp>
        <p:nvSpPr>
          <p:cNvPr id="1048675" name="TextBox 3"/>
          <p:cNvSpPr txBox="1"/>
          <p:nvPr/>
        </p:nvSpPr>
        <p:spPr>
          <a:xfrm rot="0">
            <a:off x="2419195" y="1056114"/>
            <a:ext cx="14840105" cy="11459718"/>
          </a:xfrm>
          <a:prstGeom prst="rect"/>
        </p:spPr>
        <p:txBody>
          <a:bodyPr anchor="t" bIns="0" lIns="0" rIns="0" rtlCol="0" tIns="0">
            <a:spAutoFit/>
          </a:bodyPr>
          <a:p>
            <a:pPr algn="l">
              <a:lnSpc>
                <a:spcPts val="5013"/>
              </a:lnSpc>
            </a:pPr>
            <a:r>
              <a:rPr sz="3581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Social Communication:</a:t>
            </a:r>
          </a:p>
          <a:p>
            <a:pPr algn="l" indent="-386587" lvl="1" marL="773174">
              <a:lnSpc>
                <a:spcPts val="5013"/>
              </a:lnSpc>
              <a:buFont typeface="Arial"/>
              <a:buChar char="•"/>
            </a:pPr>
            <a:r>
              <a:rPr sz="3581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Making eye contact during interaction.</a:t>
            </a:r>
          </a:p>
          <a:p>
            <a:pPr algn="l" indent="-386587" lvl="1" marL="773174">
              <a:lnSpc>
                <a:spcPts val="5013"/>
              </a:lnSpc>
              <a:buFont typeface="Arial"/>
              <a:buChar char="•"/>
            </a:pPr>
            <a:r>
              <a:rPr sz="3581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Initiating conversation with a peer or adult.</a:t>
            </a:r>
          </a:p>
          <a:p>
            <a:pPr algn="l" indent="-386587" lvl="1" marL="773174">
              <a:lnSpc>
                <a:spcPts val="5013"/>
              </a:lnSpc>
              <a:buFont typeface="Arial"/>
              <a:buChar char="•"/>
            </a:pPr>
            <a:r>
              <a:rPr sz="3581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Taking turns in a structured activity.</a:t>
            </a:r>
          </a:p>
          <a:p>
            <a:pPr algn="l">
              <a:lnSpc>
                <a:spcPts val="5013"/>
              </a:lnSpc>
            </a:pPr>
          </a:p>
          <a:p>
            <a:pPr algn="l">
              <a:lnSpc>
                <a:spcPts val="5013"/>
              </a:lnSpc>
            </a:pPr>
            <a:r>
              <a:rPr sz="3581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Listening &amp; Comprehension:</a:t>
            </a:r>
          </a:p>
          <a:p>
            <a:pPr algn="l" indent="-386587" lvl="1" marL="773174">
              <a:lnSpc>
                <a:spcPts val="5013"/>
              </a:lnSpc>
              <a:buFont typeface="Arial"/>
              <a:buChar char="•"/>
            </a:pPr>
            <a:r>
              <a:rPr sz="3581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Following a two-step direction independently.</a:t>
            </a:r>
          </a:p>
          <a:p>
            <a:pPr algn="l" indent="-386587" lvl="1" marL="773174">
              <a:lnSpc>
                <a:spcPts val="5013"/>
              </a:lnSpc>
              <a:buFont typeface="Arial"/>
              <a:buChar char="•"/>
            </a:pPr>
            <a:r>
              <a:rPr sz="3581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Pointing to the correct picture in response to a word.</a:t>
            </a:r>
          </a:p>
          <a:p>
            <a:pPr algn="l" indent="-386587" lvl="1" marL="773174">
              <a:lnSpc>
                <a:spcPts val="5013"/>
              </a:lnSpc>
              <a:buFont typeface="Arial"/>
              <a:buChar char="•"/>
            </a:pPr>
            <a:r>
              <a:rPr sz="3581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Recognizing and labeling familiar objects.</a:t>
            </a:r>
          </a:p>
          <a:p>
            <a:pPr algn="l">
              <a:lnSpc>
                <a:spcPts val="5013"/>
              </a:lnSpc>
            </a:pPr>
          </a:p>
          <a:p>
            <a:pPr algn="l">
              <a:lnSpc>
                <a:spcPts val="5013"/>
              </a:lnSpc>
            </a:pPr>
            <a:r>
              <a:rPr sz="3581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Fluency &amp; Voice:</a:t>
            </a:r>
          </a:p>
          <a:p>
            <a:pPr algn="l" indent="-386587" lvl="1" marL="773174">
              <a:lnSpc>
                <a:spcPts val="5013"/>
              </a:lnSpc>
              <a:buFont typeface="Arial"/>
              <a:buChar char="•"/>
            </a:pPr>
            <a:r>
              <a:rPr sz="3581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Speaking smoothly during a full sentence.</a:t>
            </a:r>
          </a:p>
          <a:p>
            <a:pPr algn="l" indent="-386587" lvl="1" marL="773174">
              <a:lnSpc>
                <a:spcPts val="5013"/>
              </a:lnSpc>
              <a:buFont typeface="Arial"/>
              <a:buChar char="•"/>
            </a:pPr>
            <a:r>
              <a:rPr sz="3581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Using a calm voice in a structured setting.</a:t>
            </a:r>
          </a:p>
          <a:p>
            <a:pPr algn="l">
              <a:lnSpc>
                <a:spcPts val="5013"/>
              </a:lnSpc>
            </a:pPr>
          </a:p>
          <a:p>
            <a:pPr algn="l">
              <a:lnSpc>
                <a:spcPts val="5013"/>
              </a:lnSpc>
            </a:pPr>
          </a:p>
          <a:p>
            <a:pPr algn="l">
              <a:lnSpc>
                <a:spcPts val="5013"/>
              </a:lnSpc>
            </a:pPr>
            <a:r>
              <a:rPr sz="3581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Celebration Tip:</a:t>
            </a:r>
          </a:p>
          <a:p>
            <a:pPr algn="l">
              <a:lnSpc>
                <a:spcPts val="5013"/>
              </a:lnSpc>
            </a:pPr>
            <a:r>
              <a:rPr sz="3581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Even a smile, a longer attention span, or sitting for the full session can be a huge win for some children!</a:t>
            </a:r>
          </a:p>
        </p:txBody>
      </p:sp>
      <p:sp>
        <p:nvSpPr>
          <p:cNvPr id="1048676" name="Freeform 4"/>
          <p:cNvSpPr/>
          <p:nvPr/>
        </p:nvSpPr>
        <p:spPr>
          <a:xfrm rot="-574333" flipH="0" flipV="0">
            <a:off x="-598671" y="5498906"/>
            <a:ext cx="4840370" cy="6758253"/>
          </a:xfrm>
          <a:custGeom>
            <a:avLst/>
            <a:ahLst/>
            <a:rect l="l" t="t" r="r" b="b"/>
            <a:pathLst>
              <a:path w="4840370" h="6758253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2"/>
            <a:stretch>
              <a:fillRect l="0" t="0" r="0" b="0"/>
            </a:stretch>
          </a:blipFill>
        </p:spPr>
      </p:sp>
      <p:sp>
        <p:nvSpPr>
          <p:cNvPr id="1048677" name="AutoShape 5"/>
          <p:cNvSpPr/>
          <p:nvPr/>
        </p:nvSpPr>
        <p:spPr>
          <a:xfrm>
            <a:off x="4541415" y="9464180"/>
            <a:ext cx="11672841" cy="0"/>
          </a:xfrm>
          <a:prstGeom prst="line"/>
          <a:ln w="952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48678" name="TextBox 6"/>
          <p:cNvSpPr txBox="1"/>
          <p:nvPr/>
        </p:nvSpPr>
        <p:spPr>
          <a:xfrm rot="0">
            <a:off x="16214256" y="9019603"/>
            <a:ext cx="1271574" cy="843407"/>
          </a:xfrm>
          <a:prstGeom prst="rect"/>
        </p:spPr>
        <p:txBody>
          <a:bodyPr anchor="t" bIns="0" lIns="0" rIns="0" rtlCol="0" tIns="0">
            <a:spAutoFit/>
          </a:bodyPr>
          <a:p>
            <a:pPr algn="ctr">
              <a:lnSpc>
                <a:spcPts val="6641"/>
              </a:lnSpc>
              <a:spcBef>
                <a:spcPct val="0"/>
              </a:spcBef>
            </a:pPr>
            <a:r>
              <a:rPr b="1" sz="4743" lang="en-US">
                <a:solidFill>
                  <a:srgbClr val="545454"/>
                </a:solidFill>
                <a:latin typeface="Garet Bold"/>
                <a:ea typeface="Garet Bold"/>
                <a:cs typeface="Garet Bold"/>
                <a:sym typeface="Garet Bold"/>
              </a:rPr>
              <a:t>15</a:t>
            </a:r>
          </a:p>
        </p:txBody>
      </p:sp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250111" y="0"/>
            <a:ext cx="2214529" cy="2458635"/>
          </a:xfrm>
          <a:prstGeom prst="rect"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</p:bgPr>
    </p:bg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Freeform 2"/>
          <p:cNvSpPr/>
          <p:nvPr/>
        </p:nvSpPr>
        <p:spPr>
          <a:xfrm rot="5400000" flipH="0" flipV="0">
            <a:off x="-598671" y="-1743170"/>
            <a:ext cx="4840370" cy="6758253"/>
          </a:xfrm>
          <a:custGeom>
            <a:avLst/>
            <a:ahLst/>
            <a:rect l="l" t="t" r="r" b="b"/>
            <a:pathLst>
              <a:path w="4840370" h="6758253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1"/>
            <a:stretch>
              <a:fillRect l="0" t="0" r="0" b="0"/>
            </a:stretch>
          </a:blipFill>
        </p:spPr>
      </p:sp>
      <p:sp>
        <p:nvSpPr>
          <p:cNvPr id="1048680" name="TextBox 3"/>
          <p:cNvSpPr txBox="1"/>
          <p:nvPr/>
        </p:nvSpPr>
        <p:spPr>
          <a:xfrm rot="0">
            <a:off x="2182187" y="-534450"/>
            <a:ext cx="14840105" cy="6945756"/>
          </a:xfrm>
          <a:prstGeom prst="rect"/>
        </p:spPr>
        <p:txBody>
          <a:bodyPr anchor="t" bIns="0" lIns="0" rIns="0" rtlCol="0" tIns="0">
            <a:spAutoFit/>
          </a:bodyPr>
          <a:p>
            <a:pPr algn="l">
              <a:lnSpc>
                <a:spcPts val="7813"/>
              </a:lnSpc>
            </a:pPr>
          </a:p>
          <a:p>
            <a:pPr algn="l">
              <a:lnSpc>
                <a:spcPts val="7813"/>
              </a:lnSpc>
            </a:pPr>
          </a:p>
          <a:p>
            <a:pPr algn="l">
              <a:lnSpc>
                <a:spcPts val="7813"/>
              </a:lnSpc>
            </a:pPr>
          </a:p>
          <a:p>
            <a:pPr algn="l">
              <a:lnSpc>
                <a:spcPts val="7813"/>
              </a:lnSpc>
            </a:pPr>
            <a:r>
              <a:rPr sz="5581" lang="en-US">
                <a:solidFill>
                  <a:srgbClr val="545454"/>
                </a:solidFill>
                <a:latin typeface="Agbalumo"/>
                <a:ea typeface="Agbalumo"/>
                <a:cs typeface="Agbalumo"/>
                <a:sym typeface="Agbalumo"/>
              </a:rPr>
              <a:t>Celebration Tip:</a:t>
            </a:r>
          </a:p>
          <a:p>
            <a:pPr algn="l">
              <a:lnSpc>
                <a:spcPts val="7813"/>
              </a:lnSpc>
            </a:pPr>
            <a:r>
              <a:rPr sz="5581" lang="en-US">
                <a:solidFill>
                  <a:srgbClr val="545454"/>
                </a:solidFill>
                <a:latin typeface="Agbalumo"/>
                <a:ea typeface="Agbalumo"/>
                <a:cs typeface="Agbalumo"/>
                <a:sym typeface="Agbalumo"/>
              </a:rPr>
              <a:t>Even a smile, a longer attention span, or sitting for the full session can be a huge win for some children!</a:t>
            </a:r>
          </a:p>
        </p:txBody>
      </p:sp>
      <p:sp>
        <p:nvSpPr>
          <p:cNvPr id="1048681" name="Freeform 4"/>
          <p:cNvSpPr/>
          <p:nvPr/>
        </p:nvSpPr>
        <p:spPr>
          <a:xfrm rot="-574333" flipH="0" flipV="0">
            <a:off x="-598671" y="5498906"/>
            <a:ext cx="4840370" cy="6758253"/>
          </a:xfrm>
          <a:custGeom>
            <a:avLst/>
            <a:ahLst/>
            <a:rect l="l" t="t" r="r" b="b"/>
            <a:pathLst>
              <a:path w="4840370" h="6758253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2"/>
            <a:stretch>
              <a:fillRect l="0" t="0" r="0" b="0"/>
            </a:stretch>
          </a:blipFill>
        </p:spPr>
      </p:sp>
      <p:sp>
        <p:nvSpPr>
          <p:cNvPr id="1048682" name="AutoShape 5"/>
          <p:cNvSpPr/>
          <p:nvPr/>
        </p:nvSpPr>
        <p:spPr>
          <a:xfrm>
            <a:off x="4541415" y="9464180"/>
            <a:ext cx="11672841" cy="0"/>
          </a:xfrm>
          <a:prstGeom prst="line"/>
          <a:ln w="952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48683" name="TextBox 6"/>
          <p:cNvSpPr txBox="1"/>
          <p:nvPr/>
        </p:nvSpPr>
        <p:spPr>
          <a:xfrm rot="0">
            <a:off x="16214256" y="9019603"/>
            <a:ext cx="1271574" cy="843407"/>
          </a:xfrm>
          <a:prstGeom prst="rect"/>
        </p:spPr>
        <p:txBody>
          <a:bodyPr anchor="t" bIns="0" lIns="0" rIns="0" rtlCol="0" tIns="0">
            <a:spAutoFit/>
          </a:bodyPr>
          <a:p>
            <a:pPr algn="ctr">
              <a:lnSpc>
                <a:spcPts val="6641"/>
              </a:lnSpc>
              <a:spcBef>
                <a:spcPct val="0"/>
              </a:spcBef>
            </a:pPr>
            <a:r>
              <a:rPr b="1" sz="4743" lang="en-US">
                <a:solidFill>
                  <a:srgbClr val="545454"/>
                </a:solidFill>
                <a:latin typeface="Garet Bold"/>
                <a:ea typeface="Garet Bold"/>
                <a:cs typeface="Garet Bold"/>
                <a:sym typeface="Garet Bold"/>
              </a:rPr>
              <a:t>16</a:t>
            </a:r>
          </a:p>
        </p:txBody>
      </p:sp>
      <p:pic>
        <p:nvPicPr>
          <p:cNvPr id="2097172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263652" y="0"/>
            <a:ext cx="2413923" cy="2680010"/>
          </a:xfrm>
          <a:prstGeom prst="rect"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Freeform 2"/>
          <p:cNvSpPr/>
          <p:nvPr/>
        </p:nvSpPr>
        <p:spPr>
          <a:xfrm rot="5400000" flipH="0" flipV="0">
            <a:off x="-767362" y="-1574486"/>
            <a:ext cx="3988899" cy="5569406"/>
          </a:xfrm>
          <a:custGeom>
            <a:avLst/>
            <a:ahLst/>
            <a:rect l="l" t="t" r="r" b="b"/>
            <a:pathLst>
              <a:path w="4840370" h="6758253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1"/>
            <a:stretch>
              <a:fillRect l="0" t="0" r="0" b="0"/>
            </a:stretch>
          </a:blipFill>
        </p:spPr>
      </p:sp>
      <p:sp>
        <p:nvSpPr>
          <p:cNvPr id="1048685" name="TextBox 3"/>
          <p:cNvSpPr txBox="1"/>
          <p:nvPr/>
        </p:nvSpPr>
        <p:spPr>
          <a:xfrm rot="0">
            <a:off x="1028700" y="942975"/>
            <a:ext cx="15943739" cy="1578356"/>
          </a:xfrm>
          <a:prstGeom prst="rect"/>
        </p:spPr>
        <p:txBody>
          <a:bodyPr anchor="t" bIns="0" lIns="0" rIns="0" rtlCol="0" tIns="0">
            <a:spAutoFit/>
          </a:bodyPr>
          <a:p>
            <a:pPr algn="ctr">
              <a:lnSpc>
                <a:spcPts val="6214"/>
              </a:lnSpc>
            </a:pPr>
            <a:r>
              <a:rPr b="1" sz="4438" lang="en-US">
                <a:solidFill>
                  <a:srgbClr val="3F3D3E"/>
                </a:solidFill>
                <a:latin typeface="Alexandria Bold"/>
                <a:ea typeface="Alexandria Bold"/>
                <a:cs typeface="Alexandria Bold"/>
                <a:sym typeface="Alexandria Bold"/>
              </a:rPr>
              <a:t>CONCLUSION: NURTURING GROWTH THROUGH MILESTONES AND MOTIVATION</a:t>
            </a:r>
          </a:p>
        </p:txBody>
      </p:sp>
      <p:sp>
        <p:nvSpPr>
          <p:cNvPr id="1048686" name="TextBox 4"/>
          <p:cNvSpPr txBox="1"/>
          <p:nvPr/>
        </p:nvSpPr>
        <p:spPr>
          <a:xfrm rot="0">
            <a:off x="1359858" y="2713682"/>
            <a:ext cx="15899442" cy="4572000"/>
          </a:xfrm>
          <a:prstGeom prst="rect"/>
        </p:spPr>
        <p:txBody>
          <a:bodyPr anchor="t" bIns="0" lIns="0" rIns="0" rtlCol="0" tIns="0">
            <a:spAutoFit/>
          </a:bodyPr>
          <a:p>
            <a:pPr algn="l" indent="-308486" lvl="1" marL="616971">
              <a:lnSpc>
                <a:spcPts val="4000"/>
              </a:lnSpc>
              <a:buFont typeface="Arial"/>
              <a:buChar char="•"/>
            </a:pPr>
            <a:r>
              <a:rPr sz="2857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Speech and language development is a journey marked by steady growth and unique challenges.</a:t>
            </a:r>
          </a:p>
          <a:p>
            <a:pPr algn="l" indent="-308486" lvl="1" marL="616971">
              <a:lnSpc>
                <a:spcPts val="4000"/>
              </a:lnSpc>
              <a:buFont typeface="Arial"/>
              <a:buChar char="•"/>
            </a:pPr>
            <a:r>
              <a:rPr sz="2857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Recognizing and supporting developmental milestones helps guide effective intervention.</a:t>
            </a:r>
          </a:p>
          <a:p>
            <a:pPr algn="l" indent="-308486" lvl="1" marL="616971">
              <a:lnSpc>
                <a:spcPts val="4000"/>
              </a:lnSpc>
              <a:buFont typeface="Arial"/>
              <a:buChar char="•"/>
            </a:pPr>
            <a:r>
              <a:rPr sz="2857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Celebrating small wins empowers children, boosts confidence, and keeps therapy engaging and joyful.</a:t>
            </a:r>
          </a:p>
          <a:p>
            <a:pPr algn="l" indent="-308486" lvl="1" marL="616971">
              <a:lnSpc>
                <a:spcPts val="4000"/>
              </a:lnSpc>
              <a:buFont typeface="Arial"/>
              <a:buChar char="•"/>
            </a:pPr>
            <a:r>
              <a:rPr sz="2857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Speech therapy is not only about reaching big goals—it’s about valuing every step along the way.</a:t>
            </a:r>
          </a:p>
          <a:p>
            <a:pPr algn="l">
              <a:lnSpc>
                <a:spcPts val="4000"/>
              </a:lnSpc>
            </a:pPr>
          </a:p>
          <a:p>
            <a:pPr algn="l">
              <a:lnSpc>
                <a:spcPts val="4000"/>
              </a:lnSpc>
            </a:pPr>
            <a:r>
              <a:rPr sz="2857" lang="en-US">
                <a:solidFill>
                  <a:srgbClr val="545454"/>
                </a:solidFill>
                <a:latin typeface="Gagalin"/>
                <a:ea typeface="Gagalin"/>
                <a:cs typeface="Gagalin"/>
                <a:sym typeface="Gagalin"/>
              </a:rPr>
              <a:t>Final Thought:</a:t>
            </a:r>
          </a:p>
          <a:p>
            <a:pPr algn="l">
              <a:lnSpc>
                <a:spcPts val="4000"/>
              </a:lnSpc>
            </a:pPr>
            <a:r>
              <a:rPr sz="2857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Each word spoken, gesture made, or sound attempted is a victory worth celebrating. Let’s honor progress and keep the joy of communication alive!</a:t>
            </a:r>
          </a:p>
        </p:txBody>
      </p:sp>
      <p:sp>
        <p:nvSpPr>
          <p:cNvPr id="1048687" name="Freeform 5"/>
          <p:cNvSpPr/>
          <p:nvPr/>
        </p:nvSpPr>
        <p:spPr>
          <a:xfrm rot="-574333" flipH="0" flipV="0">
            <a:off x="-598671" y="5498906"/>
            <a:ext cx="4840370" cy="6758253"/>
          </a:xfrm>
          <a:custGeom>
            <a:avLst/>
            <a:ahLst/>
            <a:rect l="l" t="t" r="r" b="b"/>
            <a:pathLst>
              <a:path w="4840370" h="6758253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2"/>
            <a:stretch>
              <a:fillRect l="0" t="0" r="0" b="0"/>
            </a:stretch>
          </a:blipFill>
        </p:spPr>
      </p:sp>
      <p:sp>
        <p:nvSpPr>
          <p:cNvPr id="1048688" name="AutoShape 6"/>
          <p:cNvSpPr/>
          <p:nvPr/>
        </p:nvSpPr>
        <p:spPr>
          <a:xfrm>
            <a:off x="4541415" y="9464180"/>
            <a:ext cx="11672841" cy="0"/>
          </a:xfrm>
          <a:prstGeom prst="line"/>
          <a:ln w="952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48689" name="TextBox 7"/>
          <p:cNvSpPr txBox="1"/>
          <p:nvPr/>
        </p:nvSpPr>
        <p:spPr>
          <a:xfrm rot="0">
            <a:off x="16214256" y="9019603"/>
            <a:ext cx="1271574" cy="843407"/>
          </a:xfrm>
          <a:prstGeom prst="rect"/>
        </p:spPr>
        <p:txBody>
          <a:bodyPr anchor="t" bIns="0" lIns="0" rIns="0" rtlCol="0" tIns="0">
            <a:spAutoFit/>
          </a:bodyPr>
          <a:p>
            <a:pPr algn="ctr">
              <a:lnSpc>
                <a:spcPts val="6641"/>
              </a:lnSpc>
              <a:spcBef>
                <a:spcPct val="0"/>
              </a:spcBef>
            </a:pPr>
            <a:r>
              <a:rPr b="1" sz="4743" lang="en-US">
                <a:solidFill>
                  <a:srgbClr val="545454"/>
                </a:solidFill>
                <a:latin typeface="Garet Bold"/>
                <a:ea typeface="Garet Bold"/>
                <a:cs typeface="Garet Bold"/>
                <a:sym typeface="Garet Bold"/>
              </a:rPr>
              <a:t>17</a:t>
            </a:r>
          </a:p>
        </p:txBody>
      </p:sp>
      <p:pic>
        <p:nvPicPr>
          <p:cNvPr id="2097175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192460" y="0"/>
            <a:ext cx="1238829" cy="1375386"/>
          </a:xfrm>
          <a:prstGeom prst="rect"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</p:bgPr>
    </p:bg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Freeform 2"/>
          <p:cNvSpPr/>
          <p:nvPr/>
        </p:nvSpPr>
        <p:spPr>
          <a:xfrm rot="5400000" flipH="0" flipV="0">
            <a:off x="-598671" y="-1743170"/>
            <a:ext cx="4840370" cy="6758253"/>
          </a:xfrm>
          <a:custGeom>
            <a:avLst/>
            <a:ahLst/>
            <a:rect l="l" t="t" r="r" b="b"/>
            <a:pathLst>
              <a:path w="4840370" h="6758253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1"/>
            <a:stretch>
              <a:fillRect l="0" t="0" r="0" b="0"/>
            </a:stretch>
          </a:blipFill>
        </p:spPr>
      </p:sp>
      <p:sp>
        <p:nvSpPr>
          <p:cNvPr id="1048691" name="TextBox 3"/>
          <p:cNvSpPr txBox="1"/>
          <p:nvPr/>
        </p:nvSpPr>
        <p:spPr>
          <a:xfrm rot="0">
            <a:off x="2668325" y="4041844"/>
            <a:ext cx="12951349" cy="2045589"/>
          </a:xfrm>
          <a:prstGeom prst="rect"/>
        </p:spPr>
        <p:txBody>
          <a:bodyPr anchor="t" bIns="0" lIns="0" rIns="0" rtlCol="0" tIns="0">
            <a:spAutoFit/>
          </a:bodyPr>
          <a:p>
            <a:pPr algn="ctr">
              <a:lnSpc>
                <a:spcPts val="16107"/>
              </a:lnSpc>
            </a:pPr>
            <a:r>
              <a:rPr b="1" sz="11505" lang="en-US">
                <a:solidFill>
                  <a:srgbClr val="3F3D3E"/>
                </a:solidFill>
                <a:latin typeface="Alexandria Bold"/>
                <a:ea typeface="Alexandria Bold"/>
                <a:cs typeface="Alexandria Bold"/>
                <a:sym typeface="Alexandria Bold"/>
              </a:rPr>
              <a:t>THANK YOU</a:t>
            </a:r>
          </a:p>
        </p:txBody>
      </p:sp>
      <p:sp>
        <p:nvSpPr>
          <p:cNvPr id="1048692" name="Freeform 4"/>
          <p:cNvSpPr/>
          <p:nvPr/>
        </p:nvSpPr>
        <p:spPr>
          <a:xfrm rot="-574333" flipH="0" flipV="0">
            <a:off x="-598671" y="5498906"/>
            <a:ext cx="4840370" cy="6758253"/>
          </a:xfrm>
          <a:custGeom>
            <a:avLst/>
            <a:ahLst/>
            <a:rect l="l" t="t" r="r" b="b"/>
            <a:pathLst>
              <a:path w="4840370" h="6758253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2"/>
            <a:stretch>
              <a:fillRect l="0" t="0" r="0" b="0"/>
            </a:stretch>
          </a:blipFill>
        </p:spPr>
      </p:sp>
      <p:sp>
        <p:nvSpPr>
          <p:cNvPr id="1048693" name="AutoShape 5"/>
          <p:cNvSpPr/>
          <p:nvPr/>
        </p:nvSpPr>
        <p:spPr>
          <a:xfrm>
            <a:off x="4541415" y="9464180"/>
            <a:ext cx="11672841" cy="0"/>
          </a:xfrm>
          <a:prstGeom prst="line"/>
          <a:ln w="952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48694" name="TextBox 6"/>
          <p:cNvSpPr txBox="1"/>
          <p:nvPr/>
        </p:nvSpPr>
        <p:spPr>
          <a:xfrm rot="0">
            <a:off x="16214256" y="9019603"/>
            <a:ext cx="1271574" cy="843407"/>
          </a:xfrm>
          <a:prstGeom prst="rect"/>
        </p:spPr>
        <p:txBody>
          <a:bodyPr anchor="t" bIns="0" lIns="0" rIns="0" rtlCol="0" tIns="0">
            <a:spAutoFit/>
          </a:bodyPr>
          <a:p>
            <a:pPr algn="ctr">
              <a:lnSpc>
                <a:spcPts val="6641"/>
              </a:lnSpc>
              <a:spcBef>
                <a:spcPct val="0"/>
              </a:spcBef>
            </a:pPr>
            <a:r>
              <a:rPr b="1" sz="4743" lang="en-US">
                <a:solidFill>
                  <a:srgbClr val="545454"/>
                </a:solidFill>
                <a:latin typeface="Garet Bold"/>
                <a:ea typeface="Garet Bold"/>
                <a:cs typeface="Garet Bold"/>
                <a:sym typeface="Garet Bold"/>
              </a:rPr>
              <a:t>18</a:t>
            </a:r>
          </a:p>
        </p:txBody>
      </p:sp>
      <p:pic>
        <p:nvPicPr>
          <p:cNvPr id="2097176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496110" y="0"/>
            <a:ext cx="3970314" cy="3845962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</p:bgPr>
    </p:bg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Freeform 2"/>
          <p:cNvSpPr/>
          <p:nvPr/>
        </p:nvSpPr>
        <p:spPr>
          <a:xfrm rot="5400000" flipH="0" flipV="0">
            <a:off x="-598671" y="-1743170"/>
            <a:ext cx="4840370" cy="6758253"/>
          </a:xfrm>
          <a:custGeom>
            <a:avLst/>
            <a:ahLst/>
            <a:rect l="l" t="t" r="r" b="b"/>
            <a:pathLst>
              <a:path w="4840370" h="6758253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1"/>
            <a:stretch>
              <a:fillRect l="0" t="0" r="0" b="0"/>
            </a:stretch>
          </a:blipFill>
        </p:spPr>
      </p:sp>
      <p:sp>
        <p:nvSpPr>
          <p:cNvPr id="1048593" name="TextBox 3"/>
          <p:cNvSpPr txBox="1"/>
          <p:nvPr/>
        </p:nvSpPr>
        <p:spPr>
          <a:xfrm rot="0">
            <a:off x="1821514" y="866775"/>
            <a:ext cx="15070031" cy="7269480"/>
          </a:xfrm>
          <a:prstGeom prst="rect"/>
        </p:spPr>
        <p:txBody>
          <a:bodyPr anchor="t" bIns="0" lIns="0" rIns="0" rtlCol="0" tIns="0">
            <a:spAutoFit/>
          </a:bodyPr>
          <a:p>
            <a:pPr algn="ctr">
              <a:lnSpc>
                <a:spcPts val="11448"/>
              </a:lnSpc>
            </a:pPr>
            <a:r>
              <a:rPr sz="8177" lang="en-US">
                <a:solidFill>
                  <a:srgbClr val="3F3D3E"/>
                </a:solidFill>
                <a:latin typeface="Abril Fatface"/>
                <a:ea typeface="Abril Fatface"/>
                <a:cs typeface="Abril Fatface"/>
                <a:sym typeface="Abril Fatface"/>
              </a:rPr>
              <a:t>SPEECH DEVELOPMENTAL MILESTONES </a:t>
            </a:r>
          </a:p>
          <a:p>
            <a:pPr algn="ctr">
              <a:lnSpc>
                <a:spcPts val="11448"/>
              </a:lnSpc>
            </a:pPr>
            <a:r>
              <a:rPr sz="8177" lang="en-US">
                <a:solidFill>
                  <a:srgbClr val="3F3D3E"/>
                </a:solidFill>
                <a:latin typeface="Abril Fatface"/>
                <a:ea typeface="Abril Fatface"/>
                <a:cs typeface="Abril Fatface"/>
                <a:sym typeface="Abril Fatface"/>
              </a:rPr>
              <a:t>AND MAGIC CELEBRATING SMALL WINS IN SPEECH  THEREPY</a:t>
            </a:r>
          </a:p>
        </p:txBody>
      </p:sp>
      <p:sp>
        <p:nvSpPr>
          <p:cNvPr id="1048594" name="Freeform 4"/>
          <p:cNvSpPr/>
          <p:nvPr/>
        </p:nvSpPr>
        <p:spPr>
          <a:xfrm rot="-574333" flipH="0" flipV="0">
            <a:off x="-598671" y="5498906"/>
            <a:ext cx="4840370" cy="6758253"/>
          </a:xfrm>
          <a:custGeom>
            <a:avLst/>
            <a:ahLst/>
            <a:rect l="l" t="t" r="r" b="b"/>
            <a:pathLst>
              <a:path w="4840370" h="6758253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2"/>
            <a:stretch>
              <a:fillRect l="0" t="0" r="0" b="0"/>
            </a:stretch>
          </a:blipFill>
        </p:spPr>
      </p:sp>
      <p:sp>
        <p:nvSpPr>
          <p:cNvPr id="1048595" name="AutoShape 5"/>
          <p:cNvSpPr/>
          <p:nvPr/>
        </p:nvSpPr>
        <p:spPr>
          <a:xfrm>
            <a:off x="4541415" y="9464180"/>
            <a:ext cx="11672841" cy="0"/>
          </a:xfrm>
          <a:prstGeom prst="line"/>
          <a:ln w="952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48596" name="TextBox 6"/>
          <p:cNvSpPr txBox="1"/>
          <p:nvPr/>
        </p:nvSpPr>
        <p:spPr>
          <a:xfrm rot="0">
            <a:off x="16214256" y="9019603"/>
            <a:ext cx="1271574" cy="843407"/>
          </a:xfrm>
          <a:prstGeom prst="rect"/>
        </p:spPr>
        <p:txBody>
          <a:bodyPr anchor="t" bIns="0" lIns="0" rIns="0" rtlCol="0" tIns="0">
            <a:spAutoFit/>
          </a:bodyPr>
          <a:p>
            <a:pPr algn="ctr">
              <a:lnSpc>
                <a:spcPts val="6641"/>
              </a:lnSpc>
              <a:spcBef>
                <a:spcPct val="0"/>
              </a:spcBef>
            </a:pPr>
            <a:r>
              <a:rPr b="1" sz="4743" lang="en-US">
                <a:solidFill>
                  <a:srgbClr val="545454"/>
                </a:solidFill>
                <a:latin typeface="Garet Bold"/>
                <a:ea typeface="Garet Bold"/>
                <a:cs typeface="Garet Bold"/>
                <a:sym typeface="Garet Bold"/>
              </a:rPr>
              <a:t>01</a:t>
            </a:r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187674" y="0"/>
            <a:ext cx="2146440" cy="2665477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</p:bgPr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Freeform 2"/>
          <p:cNvSpPr/>
          <p:nvPr/>
        </p:nvSpPr>
        <p:spPr>
          <a:xfrm rot="5429055" flipH="0" flipV="0">
            <a:off x="-598671" y="-1743170"/>
            <a:ext cx="4840370" cy="6758253"/>
          </a:xfrm>
          <a:custGeom>
            <a:avLst/>
            <a:ahLst/>
            <a:rect l="l" t="t" r="r" b="b"/>
            <a:pathLst>
              <a:path w="4840370" h="6758253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1"/>
            <a:stretch>
              <a:fillRect l="0" t="0" r="0" b="0"/>
            </a:stretch>
          </a:blipFill>
        </p:spPr>
      </p:sp>
      <p:sp>
        <p:nvSpPr>
          <p:cNvPr id="1048598" name="TextBox 3"/>
          <p:cNvSpPr txBox="1"/>
          <p:nvPr/>
        </p:nvSpPr>
        <p:spPr>
          <a:xfrm rot="0">
            <a:off x="1969658" y="3773851"/>
            <a:ext cx="14834524" cy="4471826"/>
          </a:xfrm>
          <a:prstGeom prst="rect"/>
        </p:spPr>
        <p:txBody>
          <a:bodyPr anchor="t" bIns="0" lIns="0" rIns="0" rtlCol="0" tIns="0">
            <a:spAutoFit/>
          </a:bodyPr>
          <a:p>
            <a:pPr algn="l">
              <a:lnSpc>
                <a:spcPts val="5416"/>
              </a:lnSpc>
            </a:pPr>
            <a:r>
              <a:rPr sz="3868" lang="en-US">
                <a:solidFill>
                  <a:srgbClr val="545454"/>
                </a:solidFill>
                <a:latin typeface="Corben"/>
                <a:ea typeface="Corben"/>
                <a:cs typeface="Corben"/>
                <a:sym typeface="Corben"/>
              </a:rPr>
              <a:t>Speech developmental milestones are part of typical language development and refer specifically to the progression of a child’s spoken language skills—how they use their voice to communicate, form sounds, words, and eventually full sentences. </a:t>
            </a:r>
          </a:p>
          <a:p>
            <a:pPr algn="l">
              <a:lnSpc>
                <a:spcPts val="4576"/>
              </a:lnSpc>
            </a:pPr>
          </a:p>
          <a:p>
            <a:pPr algn="l">
              <a:lnSpc>
                <a:spcPts val="4576"/>
              </a:lnSpc>
            </a:pPr>
          </a:p>
          <a:p>
            <a:pPr algn="l">
              <a:lnSpc>
                <a:spcPts val="4576"/>
              </a:lnSpc>
              <a:spcBef>
                <a:spcPct val="0"/>
              </a:spcBef>
            </a:pPr>
          </a:p>
        </p:txBody>
      </p:sp>
      <p:sp>
        <p:nvSpPr>
          <p:cNvPr id="1048599" name="TextBox 4"/>
          <p:cNvSpPr txBox="1"/>
          <p:nvPr/>
        </p:nvSpPr>
        <p:spPr>
          <a:xfrm rot="0">
            <a:off x="1969658" y="1157203"/>
            <a:ext cx="13318935" cy="1517650"/>
          </a:xfrm>
          <a:prstGeom prst="rect"/>
        </p:spPr>
        <p:txBody>
          <a:bodyPr anchor="t" bIns="0" lIns="0" rIns="0" rtlCol="0" tIns="0">
            <a:spAutoFit/>
          </a:bodyPr>
          <a:p>
            <a:pPr algn="ctr">
              <a:lnSpc>
                <a:spcPts val="5975"/>
              </a:lnSpc>
            </a:pPr>
            <a:r>
              <a:rPr b="1" sz="4268" lang="en-US">
                <a:solidFill>
                  <a:srgbClr val="3F3D3E"/>
                </a:solidFill>
                <a:latin typeface="Alexandria Bold"/>
                <a:ea typeface="Alexandria Bold"/>
                <a:cs typeface="Alexandria Bold"/>
                <a:sym typeface="Alexandria Bold"/>
              </a:rPr>
              <a:t>WHAT IS SPEECH AND LANGUAGE DEVELOPMENTAL MILESTONES?</a:t>
            </a:r>
          </a:p>
        </p:txBody>
      </p:sp>
      <p:sp>
        <p:nvSpPr>
          <p:cNvPr id="1048600" name="Freeform 5"/>
          <p:cNvSpPr/>
          <p:nvPr/>
        </p:nvSpPr>
        <p:spPr>
          <a:xfrm rot="-574333" flipH="0" flipV="0">
            <a:off x="-598671" y="5498906"/>
            <a:ext cx="4840370" cy="6758253"/>
          </a:xfrm>
          <a:custGeom>
            <a:avLst/>
            <a:ahLst/>
            <a:rect l="l" t="t" r="r" b="b"/>
            <a:pathLst>
              <a:path w="4840370" h="6758253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2"/>
            <a:stretch>
              <a:fillRect l="0" t="0" r="0" b="0"/>
            </a:stretch>
          </a:blipFill>
        </p:spPr>
      </p:sp>
      <p:sp>
        <p:nvSpPr>
          <p:cNvPr id="1048601" name="AutoShape 6"/>
          <p:cNvSpPr/>
          <p:nvPr/>
        </p:nvSpPr>
        <p:spPr>
          <a:xfrm>
            <a:off x="4541415" y="9464180"/>
            <a:ext cx="11672841" cy="0"/>
          </a:xfrm>
          <a:prstGeom prst="line"/>
          <a:ln w="952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48602" name="TextBox 7"/>
          <p:cNvSpPr txBox="1"/>
          <p:nvPr/>
        </p:nvSpPr>
        <p:spPr>
          <a:xfrm rot="0">
            <a:off x="16214256" y="9019603"/>
            <a:ext cx="1271574" cy="843407"/>
          </a:xfrm>
          <a:prstGeom prst="rect"/>
        </p:spPr>
        <p:txBody>
          <a:bodyPr anchor="t" bIns="0" lIns="0" rIns="0" rtlCol="0" tIns="0">
            <a:spAutoFit/>
          </a:bodyPr>
          <a:p>
            <a:pPr algn="ctr">
              <a:lnSpc>
                <a:spcPts val="6641"/>
              </a:lnSpc>
              <a:spcBef>
                <a:spcPct val="0"/>
              </a:spcBef>
            </a:pPr>
            <a:r>
              <a:rPr b="1" sz="4743" lang="en-US">
                <a:solidFill>
                  <a:srgbClr val="545454"/>
                </a:solidFill>
                <a:latin typeface="Garet Bold"/>
                <a:ea typeface="Garet Bold"/>
                <a:cs typeface="Garet Bold"/>
                <a:sym typeface="Garet Bold"/>
              </a:rPr>
              <a:t>02</a:t>
            </a:r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0" y="44334"/>
            <a:ext cx="2256998" cy="2225739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Freeform 2"/>
          <p:cNvSpPr/>
          <p:nvPr/>
        </p:nvSpPr>
        <p:spPr>
          <a:xfrm rot="5400000" flipH="0" flipV="0">
            <a:off x="-598671" y="-1743170"/>
            <a:ext cx="4840370" cy="6758253"/>
          </a:xfrm>
          <a:custGeom>
            <a:avLst/>
            <a:ahLst/>
            <a:rect l="l" t="t" r="r" b="b"/>
            <a:pathLst>
              <a:path w="4840370" h="6758253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1"/>
            <a:stretch>
              <a:fillRect l="0" t="0" r="0" b="0"/>
            </a:stretch>
          </a:blipFill>
        </p:spPr>
      </p:sp>
      <p:grpSp>
        <p:nvGrpSpPr>
          <p:cNvPr id="37" name="Group 3"/>
          <p:cNvGrpSpPr/>
          <p:nvPr/>
        </p:nvGrpSpPr>
        <p:grpSpPr>
          <a:xfrm rot="0">
            <a:off x="4978366" y="4964012"/>
            <a:ext cx="8612921" cy="2289578"/>
            <a:chOff x="0" y="0"/>
            <a:chExt cx="739916" cy="196692"/>
          </a:xfrm>
        </p:grpSpPr>
        <p:sp>
          <p:nvSpPr>
            <p:cNvPr id="1048604" name="Freeform 4"/>
            <p:cNvSpPr/>
            <p:nvPr/>
          </p:nvSpPr>
          <p:spPr>
            <a:xfrm rot="0" flipH="0" flipV="0">
              <a:off x="0" y="0"/>
              <a:ext cx="739916" cy="196692"/>
            </a:xfrm>
            <a:custGeom>
              <a:avLst/>
              <a:ahLst/>
              <a:rect l="l" t="t" r="r" b="b"/>
              <a:pathLst>
                <a:path w="739916" h="196692">
                  <a:moveTo>
                    <a:pt x="0" y="0"/>
                  </a:moveTo>
                  <a:lnTo>
                    <a:pt x="739916" y="0"/>
                  </a:lnTo>
                  <a:lnTo>
                    <a:pt x="739916" y="196692"/>
                  </a:lnTo>
                  <a:lnTo>
                    <a:pt x="0" y="196692"/>
                  </a:lnTo>
                  <a:close/>
                </a:path>
              </a:pathLst>
            </a:custGeom>
            <a:blipFill>
              <a:blip xmlns:r="http://schemas.openxmlformats.org/officeDocument/2006/relationships" r:embed="rId2"/>
              <a:stretch>
                <a:fillRect l="0" t="-138089" r="0" b="-138089"/>
              </a:stretch>
            </a:blipFill>
          </p:spPr>
        </p:sp>
      </p:grpSp>
      <p:sp>
        <p:nvSpPr>
          <p:cNvPr id="1048605" name="Freeform 5"/>
          <p:cNvSpPr/>
          <p:nvPr/>
        </p:nvSpPr>
        <p:spPr>
          <a:xfrm rot="-574333" flipH="0" flipV="0">
            <a:off x="-598671" y="5498906"/>
            <a:ext cx="4840370" cy="6758253"/>
          </a:xfrm>
          <a:custGeom>
            <a:avLst/>
            <a:ahLst/>
            <a:rect l="l" t="t" r="r" b="b"/>
            <a:pathLst>
              <a:path w="4840370" h="6758253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3"/>
            <a:stretch>
              <a:fillRect l="0" t="0" r="0" b="0"/>
            </a:stretch>
          </a:blipFill>
        </p:spPr>
      </p:sp>
      <p:sp>
        <p:nvSpPr>
          <p:cNvPr id="1048606" name="AutoShape 6"/>
          <p:cNvSpPr/>
          <p:nvPr/>
        </p:nvSpPr>
        <p:spPr>
          <a:xfrm>
            <a:off x="4541415" y="9464180"/>
            <a:ext cx="11672841" cy="0"/>
          </a:xfrm>
          <a:prstGeom prst="line"/>
          <a:ln w="952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48607" name="Freeform 7"/>
          <p:cNvSpPr/>
          <p:nvPr/>
        </p:nvSpPr>
        <p:spPr>
          <a:xfrm rot="0" flipH="0" flipV="0">
            <a:off x="3708168" y="314078"/>
            <a:ext cx="12351545" cy="8944222"/>
          </a:xfrm>
          <a:custGeom>
            <a:avLst/>
            <a:ahLst/>
            <a:rect l="l" t="t" r="r" b="b"/>
            <a:pathLst>
              <a:path w="12351545" h="8944222">
                <a:moveTo>
                  <a:pt x="0" y="0"/>
                </a:moveTo>
                <a:lnTo>
                  <a:pt x="12351545" y="0"/>
                </a:lnTo>
                <a:lnTo>
                  <a:pt x="12351545" y="8944222"/>
                </a:lnTo>
                <a:lnTo>
                  <a:pt x="0" y="8944222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4"/>
            <a:stretch>
              <a:fillRect l="0" t="0" r="0" b="0"/>
            </a:stretch>
          </a:blipFill>
        </p:spPr>
      </p:sp>
      <p:sp>
        <p:nvSpPr>
          <p:cNvPr id="1048608" name="TextBox 8"/>
          <p:cNvSpPr txBox="1"/>
          <p:nvPr/>
        </p:nvSpPr>
        <p:spPr>
          <a:xfrm rot="0">
            <a:off x="16214256" y="9019603"/>
            <a:ext cx="1271574" cy="843407"/>
          </a:xfrm>
          <a:prstGeom prst="rect"/>
        </p:spPr>
        <p:txBody>
          <a:bodyPr anchor="t" bIns="0" lIns="0" rIns="0" rtlCol="0" tIns="0">
            <a:spAutoFit/>
          </a:bodyPr>
          <a:p>
            <a:pPr algn="ctr">
              <a:lnSpc>
                <a:spcPts val="6641"/>
              </a:lnSpc>
              <a:spcBef>
                <a:spcPct val="0"/>
              </a:spcBef>
            </a:pPr>
            <a:r>
              <a:rPr b="1" sz="4743" lang="en-US">
                <a:solidFill>
                  <a:srgbClr val="545454"/>
                </a:solidFill>
                <a:latin typeface="Garet Bold"/>
                <a:ea typeface="Garet Bold"/>
                <a:cs typeface="Garet Bold"/>
                <a:sym typeface="Garet Bold"/>
              </a:rPr>
              <a:t>03</a:t>
            </a:r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 rot="0">
            <a:off x="19169" y="-204483"/>
            <a:ext cx="2607541" cy="3325882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</p:bgPr>
    </p:bg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Freeform 2"/>
          <p:cNvSpPr/>
          <p:nvPr/>
        </p:nvSpPr>
        <p:spPr>
          <a:xfrm rot="5400000" flipH="0" flipV="0">
            <a:off x="-598671" y="-1743170"/>
            <a:ext cx="4840370" cy="6758253"/>
          </a:xfrm>
          <a:custGeom>
            <a:avLst/>
            <a:ahLst/>
            <a:rect l="l" t="t" r="r" b="b"/>
            <a:pathLst>
              <a:path w="4840370" h="6758253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1"/>
            <a:stretch>
              <a:fillRect l="0" t="0" r="0" b="0"/>
            </a:stretch>
          </a:blipFill>
        </p:spPr>
      </p:sp>
      <p:sp>
        <p:nvSpPr>
          <p:cNvPr id="1048610" name="TextBox 3"/>
          <p:cNvSpPr txBox="1"/>
          <p:nvPr/>
        </p:nvSpPr>
        <p:spPr>
          <a:xfrm rot="0">
            <a:off x="3687900" y="942975"/>
            <a:ext cx="12343703" cy="1764538"/>
          </a:xfrm>
          <a:prstGeom prst="rect"/>
        </p:spPr>
        <p:txBody>
          <a:bodyPr anchor="t" bIns="0" lIns="0" rIns="0" rtlCol="0" tIns="0">
            <a:spAutoFit/>
          </a:bodyPr>
          <a:p>
            <a:pPr algn="ctr">
              <a:lnSpc>
                <a:spcPts val="6947"/>
              </a:lnSpc>
            </a:pPr>
            <a:r>
              <a:rPr b="1" sz="4962" lang="en-US">
                <a:solidFill>
                  <a:srgbClr val="3F3D3E"/>
                </a:solidFill>
                <a:latin typeface="Alexandria Bold"/>
                <a:ea typeface="Alexandria Bold"/>
                <a:cs typeface="Alexandria Bold"/>
                <a:sym typeface="Alexandria Bold"/>
              </a:rPr>
              <a:t>BIRTH – 3 MONTHS: EARLY COMMUNICATION BEGINNINGS</a:t>
            </a:r>
          </a:p>
        </p:txBody>
      </p:sp>
      <p:sp>
        <p:nvSpPr>
          <p:cNvPr id="1048611" name="TextBox 4"/>
          <p:cNvSpPr txBox="1"/>
          <p:nvPr/>
        </p:nvSpPr>
        <p:spPr>
          <a:xfrm rot="0">
            <a:off x="2859172" y="3088230"/>
            <a:ext cx="16464232" cy="5366269"/>
          </a:xfrm>
          <a:prstGeom prst="rect"/>
        </p:spPr>
        <p:txBody>
          <a:bodyPr anchor="t" bIns="0" lIns="0" rIns="0" rtlCol="0" tIns="0">
            <a:spAutoFit/>
          </a:bodyPr>
          <a:p>
            <a:pPr algn="l">
              <a:lnSpc>
                <a:spcPts val="4704"/>
              </a:lnSpc>
            </a:pPr>
          </a:p>
          <a:p>
            <a:pPr algn="l">
              <a:lnSpc>
                <a:spcPts val="4704"/>
              </a:lnSpc>
            </a:pPr>
          </a:p>
          <a:p>
            <a:pPr algn="l">
              <a:lnSpc>
                <a:spcPts val="4704"/>
              </a:lnSpc>
            </a:pPr>
            <a:r>
              <a:rPr sz="3360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Milestones:</a:t>
            </a:r>
          </a:p>
          <a:p>
            <a:pPr algn="l">
              <a:lnSpc>
                <a:spcPts val="4704"/>
              </a:lnSpc>
            </a:pPr>
          </a:p>
          <a:p>
            <a:pPr algn="l" indent="-362739" lvl="1" marL="725478">
              <a:lnSpc>
                <a:spcPts val="4704"/>
              </a:lnSpc>
              <a:buFont typeface="Arial"/>
              <a:buChar char="•"/>
            </a:pPr>
            <a:r>
              <a:rPr sz="3360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Crying is the primary form of communication.</a:t>
            </a:r>
          </a:p>
          <a:p>
            <a:pPr algn="l" indent="-362739" lvl="1" marL="725478">
              <a:lnSpc>
                <a:spcPts val="4704"/>
              </a:lnSpc>
              <a:buFont typeface="Arial"/>
              <a:buChar char="•"/>
            </a:pPr>
            <a:r>
              <a:rPr sz="3360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Coos and gurgling sounds emerge, especially when content.</a:t>
            </a:r>
          </a:p>
          <a:p>
            <a:pPr algn="l" indent="-362739" lvl="1" marL="725478">
              <a:lnSpc>
                <a:spcPts val="4704"/>
              </a:lnSpc>
              <a:buFont typeface="Arial"/>
              <a:buChar char="•"/>
            </a:pPr>
            <a:r>
              <a:rPr sz="3360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Smiles socially (around 6–8 weeks) in response to voices or faces.</a:t>
            </a:r>
          </a:p>
          <a:p>
            <a:pPr algn="l" indent="-362739" lvl="1" marL="725478">
              <a:lnSpc>
                <a:spcPts val="4704"/>
              </a:lnSpc>
              <a:buFont typeface="Arial"/>
              <a:buChar char="•"/>
            </a:pPr>
            <a:r>
              <a:rPr sz="3360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Turns head toward sounds, especially familiar voices.</a:t>
            </a:r>
          </a:p>
          <a:p>
            <a:pPr algn="l" indent="-362739" lvl="1" marL="725478">
              <a:lnSpc>
                <a:spcPts val="4704"/>
              </a:lnSpc>
              <a:buFont typeface="Arial"/>
              <a:buChar char="•"/>
            </a:pPr>
            <a:r>
              <a:rPr sz="3360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Begins to show awareness of speaker's tone (soothing vs. angry)</a:t>
            </a:r>
          </a:p>
        </p:txBody>
      </p:sp>
      <p:sp>
        <p:nvSpPr>
          <p:cNvPr id="1048612" name="Freeform 5"/>
          <p:cNvSpPr/>
          <p:nvPr/>
        </p:nvSpPr>
        <p:spPr>
          <a:xfrm rot="-574333" flipH="0" flipV="0">
            <a:off x="-598671" y="5498906"/>
            <a:ext cx="4840370" cy="6758253"/>
          </a:xfrm>
          <a:custGeom>
            <a:avLst/>
            <a:ahLst/>
            <a:rect l="l" t="t" r="r" b="b"/>
            <a:pathLst>
              <a:path w="4840370" h="6758253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2"/>
            <a:stretch>
              <a:fillRect l="0" t="0" r="0" b="0"/>
            </a:stretch>
          </a:blipFill>
        </p:spPr>
      </p:sp>
      <p:sp>
        <p:nvSpPr>
          <p:cNvPr id="1048613" name="AutoShape 6"/>
          <p:cNvSpPr/>
          <p:nvPr/>
        </p:nvSpPr>
        <p:spPr>
          <a:xfrm>
            <a:off x="4541415" y="9464180"/>
            <a:ext cx="11672841" cy="0"/>
          </a:xfrm>
          <a:prstGeom prst="line"/>
          <a:ln w="952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48614" name="TextBox 7"/>
          <p:cNvSpPr txBox="1"/>
          <p:nvPr/>
        </p:nvSpPr>
        <p:spPr>
          <a:xfrm rot="0">
            <a:off x="16214256" y="9019603"/>
            <a:ext cx="1271574" cy="843407"/>
          </a:xfrm>
          <a:prstGeom prst="rect"/>
        </p:spPr>
        <p:txBody>
          <a:bodyPr anchor="t" bIns="0" lIns="0" rIns="0" rtlCol="0" tIns="0">
            <a:spAutoFit/>
          </a:bodyPr>
          <a:p>
            <a:pPr algn="ctr">
              <a:lnSpc>
                <a:spcPts val="6641"/>
              </a:lnSpc>
              <a:spcBef>
                <a:spcPct val="0"/>
              </a:spcBef>
            </a:pPr>
            <a:r>
              <a:rPr b="1" sz="4743" lang="en-US">
                <a:solidFill>
                  <a:srgbClr val="545454"/>
                </a:solidFill>
                <a:latin typeface="Garet Bold"/>
                <a:ea typeface="Garet Bold"/>
                <a:cs typeface="Garet Bold"/>
                <a:sym typeface="Garet Bold"/>
              </a:rPr>
              <a:t>04</a:t>
            </a:r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428886" y="-181376"/>
            <a:ext cx="3056286" cy="2938176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</p:bgPr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Freeform 2"/>
          <p:cNvSpPr/>
          <p:nvPr/>
        </p:nvSpPr>
        <p:spPr>
          <a:xfrm rot="5400000" flipH="0" flipV="0">
            <a:off x="-598671" y="-1743170"/>
            <a:ext cx="4840370" cy="6758253"/>
          </a:xfrm>
          <a:custGeom>
            <a:avLst/>
            <a:ahLst/>
            <a:rect l="l" t="t" r="r" b="b"/>
            <a:pathLst>
              <a:path w="4840370" h="6758253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1"/>
            <a:stretch>
              <a:fillRect l="0" t="0" r="0" b="0"/>
            </a:stretch>
          </a:blipFill>
        </p:spPr>
      </p:sp>
      <p:sp>
        <p:nvSpPr>
          <p:cNvPr id="1048616" name="TextBox 3"/>
          <p:cNvSpPr txBox="1"/>
          <p:nvPr/>
        </p:nvSpPr>
        <p:spPr>
          <a:xfrm rot="0">
            <a:off x="2816456" y="1153548"/>
            <a:ext cx="14442844" cy="1151000"/>
          </a:xfrm>
          <a:prstGeom prst="rect"/>
        </p:spPr>
        <p:txBody>
          <a:bodyPr anchor="t" bIns="0" lIns="0" rIns="0" rtlCol="0" tIns="0">
            <a:spAutoFit/>
          </a:bodyPr>
          <a:p>
            <a:pPr algn="ctr">
              <a:lnSpc>
                <a:spcPts val="9063"/>
              </a:lnSpc>
            </a:pPr>
            <a:r>
              <a:rPr b="1" sz="6473" lang="en-US">
                <a:solidFill>
                  <a:srgbClr val="3F3D3E"/>
                </a:solidFill>
                <a:latin typeface="Alexandria Bold"/>
                <a:ea typeface="Alexandria Bold"/>
                <a:cs typeface="Alexandria Bold"/>
                <a:sym typeface="Alexandria Bold"/>
              </a:rPr>
              <a:t>4 – 6 MONTHS: BABBLING BEGINS</a:t>
            </a:r>
          </a:p>
        </p:txBody>
      </p:sp>
      <p:sp>
        <p:nvSpPr>
          <p:cNvPr id="1048617" name="TextBox 4"/>
          <p:cNvSpPr txBox="1"/>
          <p:nvPr/>
        </p:nvSpPr>
        <p:spPr>
          <a:xfrm rot="0">
            <a:off x="2201370" y="2888697"/>
            <a:ext cx="14648674" cy="4077843"/>
          </a:xfrm>
          <a:prstGeom prst="rect"/>
        </p:spPr>
        <p:txBody>
          <a:bodyPr anchor="t" bIns="0" lIns="0" rIns="0" rtlCol="0" tIns="0">
            <a:spAutoFit/>
          </a:bodyPr>
          <a:p>
            <a:pPr algn="l">
              <a:lnSpc>
                <a:spcPts val="4587"/>
              </a:lnSpc>
            </a:pPr>
            <a:r>
              <a:rPr sz="3277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Milestones:</a:t>
            </a:r>
          </a:p>
          <a:p>
            <a:pPr algn="l" indent="-353757" lvl="1" marL="707513">
              <a:lnSpc>
                <a:spcPts val="4587"/>
              </a:lnSpc>
              <a:buFont typeface="Arial"/>
              <a:buChar char="•"/>
            </a:pPr>
            <a:r>
              <a:rPr sz="3277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Babbling starts (e.g., "ba", "da", "ma")—repeating consonant-vowel combinations.</a:t>
            </a:r>
          </a:p>
          <a:p>
            <a:pPr algn="l" indent="-353757" lvl="1" marL="707513">
              <a:lnSpc>
                <a:spcPts val="4587"/>
              </a:lnSpc>
              <a:buFont typeface="Arial"/>
              <a:buChar char="•"/>
            </a:pPr>
            <a:r>
              <a:rPr sz="3277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Makes different sounds to express emotions like happiness or frustration.</a:t>
            </a:r>
          </a:p>
          <a:p>
            <a:pPr algn="l" indent="-353757" lvl="1" marL="707513">
              <a:lnSpc>
                <a:spcPts val="4587"/>
              </a:lnSpc>
              <a:buFont typeface="Arial"/>
              <a:buChar char="•"/>
            </a:pPr>
            <a:r>
              <a:rPr sz="3277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Laughs out loud and shows pleasure in social interactions.</a:t>
            </a:r>
          </a:p>
          <a:p>
            <a:pPr algn="l" indent="-353757" lvl="1" marL="707513">
              <a:lnSpc>
                <a:spcPts val="4587"/>
              </a:lnSpc>
              <a:buFont typeface="Arial"/>
              <a:buChar char="•"/>
            </a:pPr>
            <a:r>
              <a:rPr sz="3277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Turns head toward sound sources; pays attention to music and voices.</a:t>
            </a:r>
          </a:p>
          <a:p>
            <a:pPr algn="l" indent="-353757" lvl="1" marL="707513">
              <a:lnSpc>
                <a:spcPts val="4587"/>
              </a:lnSpc>
              <a:buFont typeface="Arial"/>
              <a:buChar char="•"/>
            </a:pPr>
            <a:r>
              <a:rPr sz="3277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Begins to imitate sounds and facial expressions.</a:t>
            </a:r>
          </a:p>
        </p:txBody>
      </p:sp>
      <p:sp>
        <p:nvSpPr>
          <p:cNvPr id="1048618" name="Freeform 5"/>
          <p:cNvSpPr/>
          <p:nvPr/>
        </p:nvSpPr>
        <p:spPr>
          <a:xfrm rot="-574333" flipH="0" flipV="0">
            <a:off x="-598671" y="5498906"/>
            <a:ext cx="4840370" cy="6758253"/>
          </a:xfrm>
          <a:custGeom>
            <a:avLst/>
            <a:ahLst/>
            <a:rect l="l" t="t" r="r" b="b"/>
            <a:pathLst>
              <a:path w="4840370" h="6758253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2"/>
            <a:stretch>
              <a:fillRect l="0" t="0" r="0" b="0"/>
            </a:stretch>
          </a:blipFill>
        </p:spPr>
      </p:sp>
      <p:sp>
        <p:nvSpPr>
          <p:cNvPr id="1048619" name="AutoShape 6"/>
          <p:cNvSpPr/>
          <p:nvPr/>
        </p:nvSpPr>
        <p:spPr>
          <a:xfrm>
            <a:off x="4541415" y="9464180"/>
            <a:ext cx="11672841" cy="0"/>
          </a:xfrm>
          <a:prstGeom prst="line"/>
          <a:ln w="952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48620" name="TextBox 7"/>
          <p:cNvSpPr txBox="1"/>
          <p:nvPr/>
        </p:nvSpPr>
        <p:spPr>
          <a:xfrm rot="0">
            <a:off x="16214256" y="9019603"/>
            <a:ext cx="1271574" cy="843407"/>
          </a:xfrm>
          <a:prstGeom prst="rect"/>
        </p:spPr>
        <p:txBody>
          <a:bodyPr anchor="t" bIns="0" lIns="0" rIns="0" rtlCol="0" tIns="0">
            <a:spAutoFit/>
          </a:bodyPr>
          <a:p>
            <a:pPr algn="ctr">
              <a:lnSpc>
                <a:spcPts val="6641"/>
              </a:lnSpc>
              <a:spcBef>
                <a:spcPct val="0"/>
              </a:spcBef>
            </a:pPr>
            <a:r>
              <a:rPr b="1" sz="4743" lang="en-US">
                <a:solidFill>
                  <a:srgbClr val="545454"/>
                </a:solidFill>
                <a:latin typeface="Garet Bold"/>
                <a:ea typeface="Garet Bold"/>
                <a:cs typeface="Garet Bold"/>
                <a:sym typeface="Garet Bold"/>
              </a:rPr>
              <a:t>05</a:t>
            </a:r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0" y="0"/>
            <a:ext cx="2589911" cy="2875394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</p:bgPr>
    </p:bg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Freeform 2"/>
          <p:cNvSpPr/>
          <p:nvPr/>
        </p:nvSpPr>
        <p:spPr>
          <a:xfrm rot="5400000" flipH="0" flipV="0">
            <a:off x="-598671" y="-1743170"/>
            <a:ext cx="4840370" cy="6758253"/>
          </a:xfrm>
          <a:custGeom>
            <a:avLst/>
            <a:ahLst/>
            <a:rect l="l" t="t" r="r" b="b"/>
            <a:pathLst>
              <a:path w="4840370" h="6758253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1"/>
            <a:stretch>
              <a:fillRect l="0" t="0" r="0" b="0"/>
            </a:stretch>
          </a:blipFill>
        </p:spPr>
      </p:sp>
      <p:sp>
        <p:nvSpPr>
          <p:cNvPr id="1048622" name="TextBox 3"/>
          <p:cNvSpPr txBox="1"/>
          <p:nvPr/>
        </p:nvSpPr>
        <p:spPr>
          <a:xfrm rot="0">
            <a:off x="2394094" y="1302335"/>
            <a:ext cx="13820162" cy="1827784"/>
          </a:xfrm>
          <a:prstGeom prst="rect"/>
        </p:spPr>
        <p:txBody>
          <a:bodyPr anchor="t" bIns="0" lIns="0" rIns="0" rtlCol="0" tIns="0">
            <a:spAutoFit/>
          </a:bodyPr>
          <a:p>
            <a:pPr algn="ctr">
              <a:lnSpc>
                <a:spcPts val="7196"/>
              </a:lnSpc>
            </a:pPr>
            <a:r>
              <a:rPr b="1" sz="5140" lang="en-US">
                <a:solidFill>
                  <a:srgbClr val="3F3D3E"/>
                </a:solidFill>
                <a:latin typeface="Alexandria Bold"/>
                <a:ea typeface="Alexandria Bold"/>
                <a:cs typeface="Alexandria Bold"/>
                <a:sym typeface="Alexandria Bold"/>
              </a:rPr>
              <a:t>6 – 12 MONTHS: FIRST WORDS &amp; UNDERSTANDING BEGIN</a:t>
            </a:r>
          </a:p>
        </p:txBody>
      </p:sp>
      <p:sp>
        <p:nvSpPr>
          <p:cNvPr id="1048623" name="TextBox 4"/>
          <p:cNvSpPr txBox="1"/>
          <p:nvPr/>
        </p:nvSpPr>
        <p:spPr>
          <a:xfrm rot="0">
            <a:off x="1849156" y="3226327"/>
            <a:ext cx="14910039" cy="4068064"/>
          </a:xfrm>
          <a:prstGeom prst="rect"/>
        </p:spPr>
        <p:txBody>
          <a:bodyPr anchor="t" bIns="0" lIns="0" rIns="0" rtlCol="0" tIns="0">
            <a:spAutoFit/>
          </a:bodyPr>
          <a:p>
            <a:pPr algn="l">
              <a:lnSpc>
                <a:spcPts val="4576"/>
              </a:lnSpc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Milestones:</a:t>
            </a:r>
          </a:p>
          <a:p>
            <a:pPr algn="l" indent="-352873" lvl="1" marL="705747">
              <a:lnSpc>
                <a:spcPts val="4576"/>
              </a:lnSpc>
              <a:buFont typeface="Arial"/>
              <a:buChar char="•"/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Babbling becomes varied and complex (e.g., “da-da-da,” “ba-goo”).</a:t>
            </a:r>
          </a:p>
          <a:p>
            <a:pPr algn="l" indent="-352873" lvl="1" marL="705747">
              <a:lnSpc>
                <a:spcPts val="4576"/>
              </a:lnSpc>
              <a:buFont typeface="Arial"/>
              <a:buChar char="•"/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Begins to use gestures like pointing, waving “bye-bye.”</a:t>
            </a:r>
          </a:p>
          <a:p>
            <a:pPr algn="l" indent="-352873" lvl="1" marL="705747">
              <a:lnSpc>
                <a:spcPts val="4576"/>
              </a:lnSpc>
              <a:buFont typeface="Arial"/>
              <a:buChar char="•"/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Understands common words (e.g., “no,” “bye,” own name).</a:t>
            </a:r>
          </a:p>
          <a:p>
            <a:pPr algn="l" indent="-352873" lvl="1" marL="705747">
              <a:lnSpc>
                <a:spcPts val="4576"/>
              </a:lnSpc>
              <a:buFont typeface="Arial"/>
              <a:buChar char="•"/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Responds to simple verbal requests and tone of voice.</a:t>
            </a:r>
          </a:p>
          <a:p>
            <a:pPr algn="l" indent="-352873" lvl="1" marL="705747">
              <a:lnSpc>
                <a:spcPts val="4576"/>
              </a:lnSpc>
              <a:buFont typeface="Arial"/>
              <a:buChar char="•"/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May say first intentional words (often “mama,” “dada” around 10–12 months).</a:t>
            </a:r>
          </a:p>
          <a:p>
            <a:pPr algn="l" indent="-352873" lvl="1" marL="705747">
              <a:lnSpc>
                <a:spcPts val="4576"/>
              </a:lnSpc>
              <a:buFont typeface="Arial"/>
              <a:buChar char="•"/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Looks at objects or people when named.</a:t>
            </a:r>
          </a:p>
        </p:txBody>
      </p:sp>
      <p:sp>
        <p:nvSpPr>
          <p:cNvPr id="1048624" name="Freeform 5"/>
          <p:cNvSpPr/>
          <p:nvPr/>
        </p:nvSpPr>
        <p:spPr>
          <a:xfrm rot="-574333" flipH="0" flipV="0">
            <a:off x="-598671" y="5498906"/>
            <a:ext cx="4840370" cy="6758253"/>
          </a:xfrm>
          <a:custGeom>
            <a:avLst/>
            <a:ahLst/>
            <a:rect l="l" t="t" r="r" b="b"/>
            <a:pathLst>
              <a:path w="4840370" h="6758253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2"/>
            <a:stretch>
              <a:fillRect l="0" t="0" r="0" b="0"/>
            </a:stretch>
          </a:blipFill>
        </p:spPr>
      </p:sp>
      <p:sp>
        <p:nvSpPr>
          <p:cNvPr id="1048625" name="AutoShape 6"/>
          <p:cNvSpPr/>
          <p:nvPr/>
        </p:nvSpPr>
        <p:spPr>
          <a:xfrm>
            <a:off x="4541415" y="9464180"/>
            <a:ext cx="11672841" cy="0"/>
          </a:xfrm>
          <a:prstGeom prst="line"/>
          <a:ln w="952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48626" name="TextBox 7"/>
          <p:cNvSpPr txBox="1"/>
          <p:nvPr/>
        </p:nvSpPr>
        <p:spPr>
          <a:xfrm rot="0">
            <a:off x="16214256" y="9019603"/>
            <a:ext cx="1271574" cy="843407"/>
          </a:xfrm>
          <a:prstGeom prst="rect"/>
        </p:spPr>
        <p:txBody>
          <a:bodyPr anchor="t" bIns="0" lIns="0" rIns="0" rtlCol="0" tIns="0">
            <a:spAutoFit/>
          </a:bodyPr>
          <a:p>
            <a:pPr algn="ctr">
              <a:lnSpc>
                <a:spcPts val="6641"/>
              </a:lnSpc>
              <a:spcBef>
                <a:spcPct val="0"/>
              </a:spcBef>
            </a:pPr>
            <a:r>
              <a:rPr b="1" sz="4743" lang="en-US">
                <a:solidFill>
                  <a:srgbClr val="545454"/>
                </a:solidFill>
                <a:latin typeface="Garet Bold"/>
                <a:ea typeface="Garet Bold"/>
                <a:cs typeface="Garet Bold"/>
                <a:sym typeface="Garet Bold"/>
              </a:rPr>
              <a:t>06</a:t>
            </a:r>
          </a:p>
        </p:txBody>
      </p:sp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381998" y="-136383"/>
            <a:ext cx="2379395" cy="2811132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</p:bgPr>
    </p:bg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Freeform 2"/>
          <p:cNvSpPr/>
          <p:nvPr/>
        </p:nvSpPr>
        <p:spPr>
          <a:xfrm rot="5400000" flipH="0" flipV="0">
            <a:off x="-598671" y="-1743170"/>
            <a:ext cx="4840370" cy="6758253"/>
          </a:xfrm>
          <a:custGeom>
            <a:avLst/>
            <a:ahLst/>
            <a:rect l="l" t="t" r="r" b="b"/>
            <a:pathLst>
              <a:path w="4840370" h="6758253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1"/>
            <a:stretch>
              <a:fillRect l="0" t="0" r="0" b="0"/>
            </a:stretch>
          </a:blipFill>
        </p:spPr>
      </p:sp>
      <p:sp>
        <p:nvSpPr>
          <p:cNvPr id="1048628" name="TextBox 3"/>
          <p:cNvSpPr txBox="1"/>
          <p:nvPr/>
        </p:nvSpPr>
        <p:spPr>
          <a:xfrm rot="0">
            <a:off x="2083963" y="1521657"/>
            <a:ext cx="15401867" cy="987806"/>
          </a:xfrm>
          <a:prstGeom prst="rect"/>
        </p:spPr>
        <p:txBody>
          <a:bodyPr anchor="t" bIns="0" lIns="0" rIns="0" rtlCol="0" tIns="0">
            <a:spAutoFit/>
          </a:bodyPr>
          <a:p>
            <a:pPr algn="ctr">
              <a:lnSpc>
                <a:spcPts val="7778"/>
              </a:lnSpc>
            </a:pPr>
            <a:r>
              <a:rPr b="1" sz="5555" lang="en-US">
                <a:solidFill>
                  <a:srgbClr val="3F3D3E"/>
                </a:solidFill>
                <a:latin typeface="Alexandria Bold"/>
                <a:ea typeface="Alexandria Bold"/>
                <a:cs typeface="Alexandria Bold"/>
                <a:sym typeface="Alexandria Bold"/>
              </a:rPr>
              <a:t>12 – 18 MONTHS: FIRST WORDS TAKE OFF</a:t>
            </a:r>
          </a:p>
        </p:txBody>
      </p:sp>
      <p:sp>
        <p:nvSpPr>
          <p:cNvPr id="1048629" name="TextBox 4"/>
          <p:cNvSpPr txBox="1"/>
          <p:nvPr/>
        </p:nvSpPr>
        <p:spPr>
          <a:xfrm rot="0">
            <a:off x="2314793" y="2929316"/>
            <a:ext cx="13272206" cy="4068064"/>
          </a:xfrm>
          <a:prstGeom prst="rect"/>
        </p:spPr>
        <p:txBody>
          <a:bodyPr anchor="t" bIns="0" lIns="0" rIns="0" rtlCol="0" tIns="0">
            <a:spAutoFit/>
          </a:bodyPr>
          <a:p>
            <a:pPr algn="l">
              <a:lnSpc>
                <a:spcPts val="4576"/>
              </a:lnSpc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Milestones:</a:t>
            </a:r>
          </a:p>
          <a:p>
            <a:pPr algn="l" indent="-352873" lvl="1" marL="705747">
              <a:lnSpc>
                <a:spcPts val="4576"/>
              </a:lnSpc>
              <a:buFont typeface="Arial"/>
              <a:buChar char="•"/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Uses 5 to 20 words, primarily nouns (e.g., “ball,” “dog,” “mama”).</a:t>
            </a:r>
          </a:p>
          <a:p>
            <a:pPr algn="l" indent="-352873" lvl="1" marL="705747">
              <a:lnSpc>
                <a:spcPts val="4576"/>
              </a:lnSpc>
              <a:buFont typeface="Arial"/>
              <a:buChar char="•"/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Understands simple instructions like “come here” or “give me.”</a:t>
            </a:r>
          </a:p>
          <a:p>
            <a:pPr algn="l" indent="-352873" lvl="1" marL="705747">
              <a:lnSpc>
                <a:spcPts val="4576"/>
              </a:lnSpc>
              <a:buFont typeface="Arial"/>
              <a:buChar char="•"/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Points to body parts or familiar objects when named.</a:t>
            </a:r>
          </a:p>
          <a:p>
            <a:pPr algn="l" indent="-352873" lvl="1" marL="705747">
              <a:lnSpc>
                <a:spcPts val="4576"/>
              </a:lnSpc>
              <a:buFont typeface="Arial"/>
              <a:buChar char="•"/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Imitates words and sounds heard from adults.</a:t>
            </a:r>
          </a:p>
          <a:p>
            <a:pPr algn="l" indent="-352873" lvl="1" marL="705747">
              <a:lnSpc>
                <a:spcPts val="4576"/>
              </a:lnSpc>
              <a:buFont typeface="Arial"/>
              <a:buChar char="•"/>
            </a:pPr>
            <a:r>
              <a:rPr sz="3268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Begins to use single words to express wants and needs (e.g., “milk,” “up”).</a:t>
            </a:r>
          </a:p>
        </p:txBody>
      </p:sp>
      <p:sp>
        <p:nvSpPr>
          <p:cNvPr id="1048630" name="Freeform 5"/>
          <p:cNvSpPr/>
          <p:nvPr/>
        </p:nvSpPr>
        <p:spPr>
          <a:xfrm rot="-574333" flipH="0" flipV="0">
            <a:off x="-598671" y="5498906"/>
            <a:ext cx="4840370" cy="6758253"/>
          </a:xfrm>
          <a:custGeom>
            <a:avLst/>
            <a:ahLst/>
            <a:rect l="l" t="t" r="r" b="b"/>
            <a:pathLst>
              <a:path w="4840370" h="6758253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2"/>
            <a:stretch>
              <a:fillRect l="0" t="0" r="0" b="0"/>
            </a:stretch>
          </a:blipFill>
        </p:spPr>
      </p:sp>
      <p:sp>
        <p:nvSpPr>
          <p:cNvPr id="1048631" name="AutoShape 6"/>
          <p:cNvSpPr/>
          <p:nvPr/>
        </p:nvSpPr>
        <p:spPr>
          <a:xfrm>
            <a:off x="4541415" y="9464180"/>
            <a:ext cx="11672841" cy="0"/>
          </a:xfrm>
          <a:prstGeom prst="line"/>
          <a:ln w="952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48632" name="TextBox 7"/>
          <p:cNvSpPr txBox="1"/>
          <p:nvPr/>
        </p:nvSpPr>
        <p:spPr>
          <a:xfrm rot="0">
            <a:off x="16214256" y="9019603"/>
            <a:ext cx="1271574" cy="843407"/>
          </a:xfrm>
          <a:prstGeom prst="rect"/>
        </p:spPr>
        <p:txBody>
          <a:bodyPr anchor="t" bIns="0" lIns="0" rIns="0" rtlCol="0" tIns="0">
            <a:spAutoFit/>
          </a:bodyPr>
          <a:p>
            <a:pPr algn="ctr">
              <a:lnSpc>
                <a:spcPts val="6641"/>
              </a:lnSpc>
              <a:spcBef>
                <a:spcPct val="0"/>
              </a:spcBef>
            </a:pPr>
            <a:r>
              <a:rPr b="1" sz="4743" lang="en-US">
                <a:solidFill>
                  <a:srgbClr val="545454"/>
                </a:solidFill>
                <a:latin typeface="Garet Bold"/>
                <a:ea typeface="Garet Bold"/>
                <a:cs typeface="Garet Bold"/>
                <a:sym typeface="Garet Bold"/>
              </a:rPr>
              <a:t>07</a:t>
            </a:r>
          </a:p>
        </p:txBody>
      </p:sp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0" y="0"/>
            <a:ext cx="2413416" cy="2426376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</p:bgPr>
    </p:bg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Freeform 2"/>
          <p:cNvSpPr/>
          <p:nvPr/>
        </p:nvSpPr>
        <p:spPr>
          <a:xfrm rot="5400000" flipH="0" flipV="0">
            <a:off x="-598671" y="-1743170"/>
            <a:ext cx="4840370" cy="6758253"/>
          </a:xfrm>
          <a:custGeom>
            <a:avLst/>
            <a:ahLst/>
            <a:rect l="l" t="t" r="r" b="b"/>
            <a:pathLst>
              <a:path w="4840370" h="6758253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1"/>
            <a:stretch>
              <a:fillRect l="0" t="0" r="0" b="0"/>
            </a:stretch>
          </a:blipFill>
        </p:spPr>
      </p:sp>
      <p:sp>
        <p:nvSpPr>
          <p:cNvPr id="1048634" name="TextBox 3"/>
          <p:cNvSpPr txBox="1"/>
          <p:nvPr/>
        </p:nvSpPr>
        <p:spPr>
          <a:xfrm rot="0">
            <a:off x="1285358" y="2307175"/>
            <a:ext cx="16200472" cy="894461"/>
          </a:xfrm>
          <a:prstGeom prst="rect"/>
        </p:spPr>
        <p:txBody>
          <a:bodyPr anchor="t" bIns="0" lIns="0" rIns="0" rtlCol="0" tIns="0">
            <a:spAutoFit/>
          </a:bodyPr>
          <a:p>
            <a:pPr algn="ctr">
              <a:lnSpc>
                <a:spcPts val="7043"/>
              </a:lnSpc>
            </a:pPr>
            <a:r>
              <a:rPr b="1" sz="5031" lang="en-US">
                <a:solidFill>
                  <a:srgbClr val="3F3D3E"/>
                </a:solidFill>
                <a:latin typeface="Alexandria Bold"/>
                <a:ea typeface="Alexandria Bold"/>
                <a:cs typeface="Alexandria Bold"/>
                <a:sym typeface="Alexandria Bold"/>
              </a:rPr>
              <a:t>18 – 24 MONTHS: WORD COMBINATIONS EMERGE</a:t>
            </a:r>
          </a:p>
        </p:txBody>
      </p:sp>
      <p:sp>
        <p:nvSpPr>
          <p:cNvPr id="1048635" name="TextBox 4"/>
          <p:cNvSpPr txBox="1"/>
          <p:nvPr/>
        </p:nvSpPr>
        <p:spPr>
          <a:xfrm rot="0">
            <a:off x="1543498" y="3663788"/>
            <a:ext cx="14976107" cy="3352038"/>
          </a:xfrm>
          <a:prstGeom prst="rect"/>
        </p:spPr>
        <p:txBody>
          <a:bodyPr anchor="t" bIns="0" lIns="0" rIns="0" rtlCol="0" tIns="0">
            <a:spAutoFit/>
          </a:bodyPr>
          <a:p>
            <a:pPr algn="l">
              <a:lnSpc>
                <a:spcPts val="4399"/>
              </a:lnSpc>
            </a:pPr>
            <a:r>
              <a:rPr sz="3142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Milestones:</a:t>
            </a:r>
          </a:p>
          <a:p>
            <a:pPr algn="l" indent="-339253" lvl="1" marL="678506">
              <a:lnSpc>
                <a:spcPts val="4399"/>
              </a:lnSpc>
              <a:buFont typeface="Arial"/>
              <a:buChar char="•"/>
            </a:pPr>
            <a:r>
              <a:rPr sz="3142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Vocabulary grows to 50+ words by age 2.</a:t>
            </a:r>
          </a:p>
          <a:p>
            <a:pPr algn="l" indent="-339253" lvl="1" marL="678506">
              <a:lnSpc>
                <a:spcPts val="4399"/>
              </a:lnSpc>
              <a:buFont typeface="Arial"/>
              <a:buChar char="•"/>
            </a:pPr>
            <a:r>
              <a:rPr sz="3142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Begins to combine two words (e.g., “more juice,” “mama go”).</a:t>
            </a:r>
          </a:p>
          <a:p>
            <a:pPr algn="l" indent="-339253" lvl="1" marL="678506">
              <a:lnSpc>
                <a:spcPts val="4399"/>
              </a:lnSpc>
              <a:buFont typeface="Arial"/>
              <a:buChar char="•"/>
            </a:pPr>
            <a:r>
              <a:rPr sz="3142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Names pictures in books and points to objects when asked.</a:t>
            </a:r>
          </a:p>
          <a:p>
            <a:pPr algn="l" indent="-339253" lvl="1" marL="678506">
              <a:lnSpc>
                <a:spcPts val="4399"/>
              </a:lnSpc>
              <a:buFont typeface="Arial"/>
              <a:buChar char="•"/>
            </a:pPr>
            <a:r>
              <a:rPr sz="3142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Understands simple questions and commands (e.g., “Where is your shoe?”).</a:t>
            </a:r>
          </a:p>
          <a:p>
            <a:pPr algn="l" indent="-339253" lvl="1" marL="678506">
              <a:lnSpc>
                <a:spcPts val="4399"/>
              </a:lnSpc>
              <a:buFont typeface="Arial"/>
              <a:buChar char="•"/>
            </a:pPr>
            <a:r>
              <a:rPr sz="3142" lang="en-US">
                <a:solidFill>
                  <a:srgbClr val="545454"/>
                </a:solidFill>
                <a:latin typeface="Garet"/>
                <a:ea typeface="Garet"/>
                <a:cs typeface="Garet"/>
                <a:sym typeface="Garet"/>
              </a:rPr>
              <a:t>Starts to use pronouns like “me” or “mine.”</a:t>
            </a:r>
          </a:p>
        </p:txBody>
      </p:sp>
      <p:sp>
        <p:nvSpPr>
          <p:cNvPr id="1048636" name="Freeform 5"/>
          <p:cNvSpPr/>
          <p:nvPr/>
        </p:nvSpPr>
        <p:spPr>
          <a:xfrm rot="-574333" flipH="0" flipV="0">
            <a:off x="-598671" y="5498906"/>
            <a:ext cx="4840370" cy="6758253"/>
          </a:xfrm>
          <a:custGeom>
            <a:avLst/>
            <a:ahLst/>
            <a:rect l="l" t="t" r="r" b="b"/>
            <a:pathLst>
              <a:path w="4840370" h="6758253">
                <a:moveTo>
                  <a:pt x="0" y="0"/>
                </a:moveTo>
                <a:lnTo>
                  <a:pt x="4840370" y="0"/>
                </a:lnTo>
                <a:lnTo>
                  <a:pt x="4840370" y="6758253"/>
                </a:lnTo>
                <a:lnTo>
                  <a:pt x="0" y="6758253"/>
                </a:lnTo>
                <a:lnTo>
                  <a:pt x="0" y="0"/>
                </a:lnTo>
                <a:close/>
              </a:path>
            </a:pathLst>
          </a:custGeom>
          <a:blipFill>
            <a:blip xmlns:r="http://schemas.openxmlformats.org/officeDocument/2006/relationships" r:embed="rId2"/>
            <a:stretch>
              <a:fillRect l="0" t="0" r="0" b="0"/>
            </a:stretch>
          </a:blipFill>
        </p:spPr>
      </p:sp>
      <p:sp>
        <p:nvSpPr>
          <p:cNvPr id="1048637" name="AutoShape 6"/>
          <p:cNvSpPr/>
          <p:nvPr/>
        </p:nvSpPr>
        <p:spPr>
          <a:xfrm>
            <a:off x="4541415" y="9464180"/>
            <a:ext cx="11672841" cy="0"/>
          </a:xfrm>
          <a:prstGeom prst="line"/>
          <a:ln w="9525" cap="flat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48638" name="TextBox 7"/>
          <p:cNvSpPr txBox="1"/>
          <p:nvPr/>
        </p:nvSpPr>
        <p:spPr>
          <a:xfrm rot="0">
            <a:off x="16214256" y="9019603"/>
            <a:ext cx="1271574" cy="843407"/>
          </a:xfrm>
          <a:prstGeom prst="rect"/>
        </p:spPr>
        <p:txBody>
          <a:bodyPr anchor="t" bIns="0" lIns="0" rIns="0" rtlCol="0" tIns="0">
            <a:spAutoFit/>
          </a:bodyPr>
          <a:p>
            <a:pPr algn="ctr">
              <a:lnSpc>
                <a:spcPts val="6641"/>
              </a:lnSpc>
              <a:spcBef>
                <a:spcPct val="0"/>
              </a:spcBef>
            </a:pPr>
            <a:r>
              <a:rPr b="1" sz="4743" lang="en-US">
                <a:solidFill>
                  <a:srgbClr val="545454"/>
                </a:solidFill>
                <a:latin typeface="Garet Bold"/>
                <a:ea typeface="Garet Bold"/>
                <a:cs typeface="Garet Bold"/>
                <a:sym typeface="Garet Bold"/>
              </a:rPr>
              <a:t>08</a:t>
            </a:r>
          </a:p>
        </p:txBody>
      </p:sp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-2055" y="0"/>
            <a:ext cx="2125341" cy="2359616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By Adeline Palmerston</dc:title>
  <dc:creator>RMX3630</dc:creator>
  <dcterms:created xsi:type="dcterms:W3CDTF">2006-08-15T13:00:00Z</dcterms:created>
  <dcterms:modified xsi:type="dcterms:W3CDTF">2025-05-11T15:23:08Z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c494e2d692ef424486ee16e7cb949c14</vt:lpwstr>
  </property>
</Properties>
</file>